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Lst>
  <p:sldSz cx="12192000" cy="6858000"/>
  <p:notesSz cx="7559675" cy="106918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7" name="PlaceHolder 2"/>
          <p:cNvSpPr>
            <a:spLocks noGrp="1"/>
          </p:cNvSpPr>
          <p:nvPr>
            <p:ph type="body"/>
          </p:nvPr>
        </p:nvSpPr>
        <p:spPr>
          <a:xfrm>
            <a:off x="838080" y="1825560"/>
            <a:ext cx="1051524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8" name="PlaceHolder 3"/>
          <p:cNvSpPr>
            <a:spLocks noGrp="1"/>
          </p:cNvSpPr>
          <p:nvPr>
            <p:ph type="body"/>
          </p:nvPr>
        </p:nvSpPr>
        <p:spPr>
          <a:xfrm>
            <a:off x="838080" y="4098240"/>
            <a:ext cx="1051524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30" name="PlaceHolder 2"/>
          <p:cNvSpPr>
            <a:spLocks noGrp="1"/>
          </p:cNvSpPr>
          <p:nvPr>
            <p:ph type="body"/>
          </p:nvPr>
        </p:nvSpPr>
        <p:spPr>
          <a:xfrm>
            <a:off x="838080" y="182556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1" name="PlaceHolder 3"/>
          <p:cNvSpPr>
            <a:spLocks noGrp="1"/>
          </p:cNvSpPr>
          <p:nvPr>
            <p:ph type="body"/>
          </p:nvPr>
        </p:nvSpPr>
        <p:spPr>
          <a:xfrm>
            <a:off x="6226200" y="182556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2" name="PlaceHolder 4"/>
          <p:cNvSpPr>
            <a:spLocks noGrp="1"/>
          </p:cNvSpPr>
          <p:nvPr>
            <p:ph type="body"/>
          </p:nvPr>
        </p:nvSpPr>
        <p:spPr>
          <a:xfrm>
            <a:off x="838080" y="409824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3" name="PlaceHolder 5"/>
          <p:cNvSpPr>
            <a:spLocks noGrp="1"/>
          </p:cNvSpPr>
          <p:nvPr>
            <p:ph type="body"/>
          </p:nvPr>
        </p:nvSpPr>
        <p:spPr>
          <a:xfrm>
            <a:off x="6226200" y="409824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35" name="PlaceHolder 2"/>
          <p:cNvSpPr>
            <a:spLocks noGrp="1"/>
          </p:cNvSpPr>
          <p:nvPr>
            <p:ph type="body"/>
          </p:nvPr>
        </p:nvSpPr>
        <p:spPr>
          <a:xfrm>
            <a:off x="838080" y="1825560"/>
            <a:ext cx="338580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6" name="PlaceHolder 3"/>
          <p:cNvSpPr>
            <a:spLocks noGrp="1"/>
          </p:cNvSpPr>
          <p:nvPr>
            <p:ph type="body"/>
          </p:nvPr>
        </p:nvSpPr>
        <p:spPr>
          <a:xfrm>
            <a:off x="4393440" y="1825560"/>
            <a:ext cx="338580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7" name="PlaceHolder 4"/>
          <p:cNvSpPr>
            <a:spLocks noGrp="1"/>
          </p:cNvSpPr>
          <p:nvPr>
            <p:ph type="body"/>
          </p:nvPr>
        </p:nvSpPr>
        <p:spPr>
          <a:xfrm>
            <a:off x="7949160" y="1825560"/>
            <a:ext cx="338580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8" name="PlaceHolder 5"/>
          <p:cNvSpPr>
            <a:spLocks noGrp="1"/>
          </p:cNvSpPr>
          <p:nvPr>
            <p:ph type="body"/>
          </p:nvPr>
        </p:nvSpPr>
        <p:spPr>
          <a:xfrm>
            <a:off x="838080" y="4098240"/>
            <a:ext cx="338580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39" name="PlaceHolder 6"/>
          <p:cNvSpPr>
            <a:spLocks noGrp="1"/>
          </p:cNvSpPr>
          <p:nvPr>
            <p:ph type="body"/>
          </p:nvPr>
        </p:nvSpPr>
        <p:spPr>
          <a:xfrm>
            <a:off x="4393440" y="4098240"/>
            <a:ext cx="338580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40" name="PlaceHolder 7"/>
          <p:cNvSpPr>
            <a:spLocks noGrp="1"/>
          </p:cNvSpPr>
          <p:nvPr>
            <p:ph type="body"/>
          </p:nvPr>
        </p:nvSpPr>
        <p:spPr>
          <a:xfrm>
            <a:off x="7949160" y="4098240"/>
            <a:ext cx="338580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47" name="PlaceHolder 2"/>
          <p:cNvSpPr>
            <a:spLocks noGrp="1"/>
          </p:cNvSpPr>
          <p:nvPr>
            <p:ph type="subTitle"/>
          </p:nvPr>
        </p:nvSpPr>
        <p:spPr>
          <a:xfrm>
            <a:off x="838080" y="1825560"/>
            <a:ext cx="10515240" cy="4350960"/>
          </a:xfrm>
          <a:prstGeom prst="rect">
            <a:avLst/>
          </a:prstGeom>
        </p:spPr>
        <p:txBody>
          <a:bodyPr lIns="0" tIns="0" rIns="0" bIns="0" anchor="ctr">
            <a:spAutoFit/>
          </a:bodyP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49" name="PlaceHolder 2"/>
          <p:cNvSpPr>
            <a:spLocks noGrp="1"/>
          </p:cNvSpPr>
          <p:nvPr>
            <p:ph type="body"/>
          </p:nvPr>
        </p:nvSpPr>
        <p:spPr>
          <a:xfrm>
            <a:off x="838080" y="1825560"/>
            <a:ext cx="10515240" cy="435096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524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51" name="PlaceHolder 2"/>
          <p:cNvSpPr>
            <a:spLocks noGrp="1"/>
          </p:cNvSpPr>
          <p:nvPr>
            <p:ph type="body"/>
          </p:nvPr>
        </p:nvSpPr>
        <p:spPr>
          <a:xfrm>
            <a:off x="838080" y="1825560"/>
            <a:ext cx="513108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52" name="PlaceHolder 3"/>
          <p:cNvSpPr>
            <a:spLocks noGrp="1"/>
          </p:cNvSpPr>
          <p:nvPr>
            <p:ph type="body"/>
          </p:nvPr>
        </p:nvSpPr>
        <p:spPr>
          <a:xfrm>
            <a:off x="6226200" y="1825560"/>
            <a:ext cx="5131080" cy="435096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8080" y="365040"/>
            <a:ext cx="10515240" cy="6144120"/>
          </a:xfrm>
          <a:prstGeom prst="rect">
            <a:avLst/>
          </a:prstGeom>
        </p:spPr>
        <p:txBody>
          <a:bodyPr lIns="0" tIns="0" rIns="0" bIns="0" anchor="ctr">
            <a:spAutoFit/>
          </a:bodyPr>
          <a:lstStyle/>
          <a:p>
            <a:pPr algn="ct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56" name="PlaceHolder 2"/>
          <p:cNvSpPr>
            <a:spLocks noGrp="1"/>
          </p:cNvSpPr>
          <p:nvPr>
            <p:ph type="body"/>
          </p:nvPr>
        </p:nvSpPr>
        <p:spPr>
          <a:xfrm>
            <a:off x="838080" y="182556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57" name="PlaceHolder 3"/>
          <p:cNvSpPr>
            <a:spLocks noGrp="1"/>
          </p:cNvSpPr>
          <p:nvPr>
            <p:ph type="body"/>
          </p:nvPr>
        </p:nvSpPr>
        <p:spPr>
          <a:xfrm>
            <a:off x="6226200" y="1825560"/>
            <a:ext cx="513108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58" name="PlaceHolder 4"/>
          <p:cNvSpPr>
            <a:spLocks noGrp="1"/>
          </p:cNvSpPr>
          <p:nvPr>
            <p:ph type="body"/>
          </p:nvPr>
        </p:nvSpPr>
        <p:spPr>
          <a:xfrm>
            <a:off x="838080" y="409824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p:spPr>
        <p:txBody>
          <a:bodyPr lIns="0" tIns="0" rIns="0" bIns="0" anchor="ctr">
            <a:spAutoFit/>
          </a:bodyP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524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60" name="PlaceHolder 2"/>
          <p:cNvSpPr>
            <a:spLocks noGrp="1"/>
          </p:cNvSpPr>
          <p:nvPr>
            <p:ph type="body"/>
          </p:nvPr>
        </p:nvSpPr>
        <p:spPr>
          <a:xfrm>
            <a:off x="838080" y="1825560"/>
            <a:ext cx="513108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1" name="PlaceHolder 3"/>
          <p:cNvSpPr>
            <a:spLocks noGrp="1"/>
          </p:cNvSpPr>
          <p:nvPr>
            <p:ph type="body"/>
          </p:nvPr>
        </p:nvSpPr>
        <p:spPr>
          <a:xfrm>
            <a:off x="6226200" y="182556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2" name="PlaceHolder 4"/>
          <p:cNvSpPr>
            <a:spLocks noGrp="1"/>
          </p:cNvSpPr>
          <p:nvPr>
            <p:ph type="body"/>
          </p:nvPr>
        </p:nvSpPr>
        <p:spPr>
          <a:xfrm>
            <a:off x="6226200" y="409824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8080" y="365040"/>
            <a:ext cx="1051524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64" name="PlaceHolder 2"/>
          <p:cNvSpPr>
            <a:spLocks noGrp="1"/>
          </p:cNvSpPr>
          <p:nvPr>
            <p:ph type="body"/>
          </p:nvPr>
        </p:nvSpPr>
        <p:spPr>
          <a:xfrm>
            <a:off x="838080" y="182556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5" name="PlaceHolder 3"/>
          <p:cNvSpPr>
            <a:spLocks noGrp="1"/>
          </p:cNvSpPr>
          <p:nvPr>
            <p:ph type="body"/>
          </p:nvPr>
        </p:nvSpPr>
        <p:spPr>
          <a:xfrm>
            <a:off x="6226200" y="182556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6" name="PlaceHolder 4"/>
          <p:cNvSpPr>
            <a:spLocks noGrp="1"/>
          </p:cNvSpPr>
          <p:nvPr>
            <p:ph type="body"/>
          </p:nvPr>
        </p:nvSpPr>
        <p:spPr>
          <a:xfrm>
            <a:off x="838080" y="4098240"/>
            <a:ext cx="1051524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68" name="PlaceHolder 2"/>
          <p:cNvSpPr>
            <a:spLocks noGrp="1"/>
          </p:cNvSpPr>
          <p:nvPr>
            <p:ph type="body"/>
          </p:nvPr>
        </p:nvSpPr>
        <p:spPr>
          <a:xfrm>
            <a:off x="838080" y="1825560"/>
            <a:ext cx="1051524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69" name="PlaceHolder 3"/>
          <p:cNvSpPr>
            <a:spLocks noGrp="1"/>
          </p:cNvSpPr>
          <p:nvPr>
            <p:ph type="body"/>
          </p:nvPr>
        </p:nvSpPr>
        <p:spPr>
          <a:xfrm>
            <a:off x="838080" y="4098240"/>
            <a:ext cx="1051524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524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71" name="PlaceHolder 2"/>
          <p:cNvSpPr>
            <a:spLocks noGrp="1"/>
          </p:cNvSpPr>
          <p:nvPr>
            <p:ph type="body"/>
          </p:nvPr>
        </p:nvSpPr>
        <p:spPr>
          <a:xfrm>
            <a:off x="838080" y="182556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2" name="PlaceHolder 3"/>
          <p:cNvSpPr>
            <a:spLocks noGrp="1"/>
          </p:cNvSpPr>
          <p:nvPr>
            <p:ph type="body"/>
          </p:nvPr>
        </p:nvSpPr>
        <p:spPr>
          <a:xfrm>
            <a:off x="6226200" y="182556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3" name="PlaceHolder 4"/>
          <p:cNvSpPr>
            <a:spLocks noGrp="1"/>
          </p:cNvSpPr>
          <p:nvPr>
            <p:ph type="body"/>
          </p:nvPr>
        </p:nvSpPr>
        <p:spPr>
          <a:xfrm>
            <a:off x="838080" y="409824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4" name="PlaceHolder 5"/>
          <p:cNvSpPr>
            <a:spLocks noGrp="1"/>
          </p:cNvSpPr>
          <p:nvPr>
            <p:ph type="body"/>
          </p:nvPr>
        </p:nvSpPr>
        <p:spPr>
          <a:xfrm>
            <a:off x="6226200" y="409824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76" name="PlaceHolder 2"/>
          <p:cNvSpPr>
            <a:spLocks noGrp="1"/>
          </p:cNvSpPr>
          <p:nvPr>
            <p:ph type="body"/>
          </p:nvPr>
        </p:nvSpPr>
        <p:spPr>
          <a:xfrm>
            <a:off x="838080" y="1825560"/>
            <a:ext cx="338580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7" name="PlaceHolder 3"/>
          <p:cNvSpPr>
            <a:spLocks noGrp="1"/>
          </p:cNvSpPr>
          <p:nvPr>
            <p:ph type="body"/>
          </p:nvPr>
        </p:nvSpPr>
        <p:spPr>
          <a:xfrm>
            <a:off x="4393440" y="1825560"/>
            <a:ext cx="338580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8" name="PlaceHolder 4"/>
          <p:cNvSpPr>
            <a:spLocks noGrp="1"/>
          </p:cNvSpPr>
          <p:nvPr>
            <p:ph type="body"/>
          </p:nvPr>
        </p:nvSpPr>
        <p:spPr>
          <a:xfrm>
            <a:off x="7949160" y="1825560"/>
            <a:ext cx="338580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79" name="PlaceHolder 5"/>
          <p:cNvSpPr>
            <a:spLocks noGrp="1"/>
          </p:cNvSpPr>
          <p:nvPr>
            <p:ph type="body"/>
          </p:nvPr>
        </p:nvSpPr>
        <p:spPr>
          <a:xfrm>
            <a:off x="838080" y="4098240"/>
            <a:ext cx="338580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80" name="PlaceHolder 6"/>
          <p:cNvSpPr>
            <a:spLocks noGrp="1"/>
          </p:cNvSpPr>
          <p:nvPr>
            <p:ph type="body"/>
          </p:nvPr>
        </p:nvSpPr>
        <p:spPr>
          <a:xfrm>
            <a:off x="4393440" y="4098240"/>
            <a:ext cx="338580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81" name="PlaceHolder 7"/>
          <p:cNvSpPr>
            <a:spLocks noGrp="1"/>
          </p:cNvSpPr>
          <p:nvPr>
            <p:ph type="body"/>
          </p:nvPr>
        </p:nvSpPr>
        <p:spPr>
          <a:xfrm>
            <a:off x="7949160" y="4098240"/>
            <a:ext cx="338580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8" name="PlaceHolder 1"/>
          <p:cNvSpPr>
            <a:spLocks noGrp="1"/>
          </p:cNvSpPr>
          <p:nvPr>
            <p:ph type="title"/>
          </p:nvPr>
        </p:nvSpPr>
        <p:spPr>
          <a:xfrm>
            <a:off x="838080" y="365040"/>
            <a:ext cx="1051524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89" name="PlaceHolder 2"/>
          <p:cNvSpPr>
            <a:spLocks noGrp="1"/>
          </p:cNvSpPr>
          <p:nvPr>
            <p:ph type="subTitle"/>
          </p:nvPr>
        </p:nvSpPr>
        <p:spPr>
          <a:xfrm>
            <a:off x="838080" y="1825560"/>
            <a:ext cx="10515240" cy="4350960"/>
          </a:xfrm>
          <a:prstGeom prst="rect">
            <a:avLst/>
          </a:prstGeom>
        </p:spPr>
        <p:txBody>
          <a:bodyPr lIns="0" tIns="0" rIns="0" bIns="0" anchor="ctr">
            <a:spAutoFit/>
          </a:bodyPr>
          <a:lstStyle/>
          <a:p>
            <a:pPr algn="ctr"/>
            <a:endParaRPr lang="en-IN"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838080" y="365040"/>
            <a:ext cx="1051524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91" name="PlaceHolder 2"/>
          <p:cNvSpPr>
            <a:spLocks noGrp="1"/>
          </p:cNvSpPr>
          <p:nvPr>
            <p:ph type="body"/>
          </p:nvPr>
        </p:nvSpPr>
        <p:spPr>
          <a:xfrm>
            <a:off x="838080" y="1825560"/>
            <a:ext cx="10515240" cy="435096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838080" y="365040"/>
            <a:ext cx="1051524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93" name="PlaceHolder 2"/>
          <p:cNvSpPr>
            <a:spLocks noGrp="1"/>
          </p:cNvSpPr>
          <p:nvPr>
            <p:ph type="body"/>
          </p:nvPr>
        </p:nvSpPr>
        <p:spPr>
          <a:xfrm>
            <a:off x="838080" y="1825560"/>
            <a:ext cx="513108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94" name="PlaceHolder 3"/>
          <p:cNvSpPr>
            <a:spLocks noGrp="1"/>
          </p:cNvSpPr>
          <p:nvPr>
            <p:ph type="body"/>
          </p:nvPr>
        </p:nvSpPr>
        <p:spPr>
          <a:xfrm>
            <a:off x="6226200" y="1825560"/>
            <a:ext cx="5131080" cy="435096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5" name="PlaceHolder 1"/>
          <p:cNvSpPr>
            <a:spLocks noGrp="1"/>
          </p:cNvSpPr>
          <p:nvPr>
            <p:ph type="title"/>
          </p:nvPr>
        </p:nvSpPr>
        <p:spPr>
          <a:xfrm>
            <a:off x="838080" y="365040"/>
            <a:ext cx="1051524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8" name="PlaceHolder 2"/>
          <p:cNvSpPr>
            <a:spLocks noGrp="1"/>
          </p:cNvSpPr>
          <p:nvPr>
            <p:ph type="body"/>
          </p:nvPr>
        </p:nvSpPr>
        <p:spPr>
          <a:xfrm>
            <a:off x="838080" y="1825560"/>
            <a:ext cx="10515240" cy="435096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6" name="PlaceHolder 1"/>
          <p:cNvSpPr>
            <a:spLocks noGrp="1"/>
          </p:cNvSpPr>
          <p:nvPr>
            <p:ph type="subTitle"/>
          </p:nvPr>
        </p:nvSpPr>
        <p:spPr>
          <a:xfrm>
            <a:off x="838080" y="365040"/>
            <a:ext cx="10515240" cy="6144120"/>
          </a:xfrm>
          <a:prstGeom prst="rect">
            <a:avLst/>
          </a:prstGeom>
        </p:spPr>
        <p:txBody>
          <a:bodyPr lIns="0" tIns="0" rIns="0" bIns="0" anchor="ctr">
            <a:spAutoFit/>
          </a:bodyPr>
          <a:lstStyle/>
          <a:p>
            <a:pPr algn="ctr"/>
            <a:endParaRPr lang="en-IN"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838080" y="365040"/>
            <a:ext cx="1051524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98" name="PlaceHolder 2"/>
          <p:cNvSpPr>
            <a:spLocks noGrp="1"/>
          </p:cNvSpPr>
          <p:nvPr>
            <p:ph type="body"/>
          </p:nvPr>
        </p:nvSpPr>
        <p:spPr>
          <a:xfrm>
            <a:off x="838080" y="182556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99" name="PlaceHolder 3"/>
          <p:cNvSpPr>
            <a:spLocks noGrp="1"/>
          </p:cNvSpPr>
          <p:nvPr>
            <p:ph type="body"/>
          </p:nvPr>
        </p:nvSpPr>
        <p:spPr>
          <a:xfrm>
            <a:off x="6226200" y="1825560"/>
            <a:ext cx="513108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00" name="PlaceHolder 4"/>
          <p:cNvSpPr>
            <a:spLocks noGrp="1"/>
          </p:cNvSpPr>
          <p:nvPr>
            <p:ph type="body"/>
          </p:nvPr>
        </p:nvSpPr>
        <p:spPr>
          <a:xfrm>
            <a:off x="838080" y="409824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838080" y="365040"/>
            <a:ext cx="1051524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02" name="PlaceHolder 2"/>
          <p:cNvSpPr>
            <a:spLocks noGrp="1"/>
          </p:cNvSpPr>
          <p:nvPr>
            <p:ph type="body"/>
          </p:nvPr>
        </p:nvSpPr>
        <p:spPr>
          <a:xfrm>
            <a:off x="838080" y="1825560"/>
            <a:ext cx="513108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03" name="PlaceHolder 3"/>
          <p:cNvSpPr>
            <a:spLocks noGrp="1"/>
          </p:cNvSpPr>
          <p:nvPr>
            <p:ph type="body"/>
          </p:nvPr>
        </p:nvSpPr>
        <p:spPr>
          <a:xfrm>
            <a:off x="6226200" y="182556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04" name="PlaceHolder 4"/>
          <p:cNvSpPr>
            <a:spLocks noGrp="1"/>
          </p:cNvSpPr>
          <p:nvPr>
            <p:ph type="body"/>
          </p:nvPr>
        </p:nvSpPr>
        <p:spPr>
          <a:xfrm>
            <a:off x="6226200" y="409824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838080" y="365040"/>
            <a:ext cx="1051524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06" name="PlaceHolder 2"/>
          <p:cNvSpPr>
            <a:spLocks noGrp="1"/>
          </p:cNvSpPr>
          <p:nvPr>
            <p:ph type="body"/>
          </p:nvPr>
        </p:nvSpPr>
        <p:spPr>
          <a:xfrm>
            <a:off x="838080" y="182556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07" name="PlaceHolder 3"/>
          <p:cNvSpPr>
            <a:spLocks noGrp="1"/>
          </p:cNvSpPr>
          <p:nvPr>
            <p:ph type="body"/>
          </p:nvPr>
        </p:nvSpPr>
        <p:spPr>
          <a:xfrm>
            <a:off x="6226200" y="182556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08" name="PlaceHolder 4"/>
          <p:cNvSpPr>
            <a:spLocks noGrp="1"/>
          </p:cNvSpPr>
          <p:nvPr>
            <p:ph type="body"/>
          </p:nvPr>
        </p:nvSpPr>
        <p:spPr>
          <a:xfrm>
            <a:off x="838080" y="4098240"/>
            <a:ext cx="1051524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838080" y="365040"/>
            <a:ext cx="1051524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10" name="PlaceHolder 2"/>
          <p:cNvSpPr>
            <a:spLocks noGrp="1"/>
          </p:cNvSpPr>
          <p:nvPr>
            <p:ph type="body"/>
          </p:nvPr>
        </p:nvSpPr>
        <p:spPr>
          <a:xfrm>
            <a:off x="838080" y="1825560"/>
            <a:ext cx="1051524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1" name="PlaceHolder 3"/>
          <p:cNvSpPr>
            <a:spLocks noGrp="1"/>
          </p:cNvSpPr>
          <p:nvPr>
            <p:ph type="body"/>
          </p:nvPr>
        </p:nvSpPr>
        <p:spPr>
          <a:xfrm>
            <a:off x="838080" y="4098240"/>
            <a:ext cx="1051524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838080" y="365040"/>
            <a:ext cx="1051524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13" name="PlaceHolder 2"/>
          <p:cNvSpPr>
            <a:spLocks noGrp="1"/>
          </p:cNvSpPr>
          <p:nvPr>
            <p:ph type="body"/>
          </p:nvPr>
        </p:nvSpPr>
        <p:spPr>
          <a:xfrm>
            <a:off x="838080" y="182556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4" name="PlaceHolder 3"/>
          <p:cNvSpPr>
            <a:spLocks noGrp="1"/>
          </p:cNvSpPr>
          <p:nvPr>
            <p:ph type="body"/>
          </p:nvPr>
        </p:nvSpPr>
        <p:spPr>
          <a:xfrm>
            <a:off x="6226200" y="182556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5" name="PlaceHolder 4"/>
          <p:cNvSpPr>
            <a:spLocks noGrp="1"/>
          </p:cNvSpPr>
          <p:nvPr>
            <p:ph type="body"/>
          </p:nvPr>
        </p:nvSpPr>
        <p:spPr>
          <a:xfrm>
            <a:off x="838080" y="409824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6" name="PlaceHolder 5"/>
          <p:cNvSpPr>
            <a:spLocks noGrp="1"/>
          </p:cNvSpPr>
          <p:nvPr>
            <p:ph type="body"/>
          </p:nvPr>
        </p:nvSpPr>
        <p:spPr>
          <a:xfrm>
            <a:off x="6226200" y="409824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838080" y="365040"/>
            <a:ext cx="1051524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18" name="PlaceHolder 2"/>
          <p:cNvSpPr>
            <a:spLocks noGrp="1"/>
          </p:cNvSpPr>
          <p:nvPr>
            <p:ph type="body"/>
          </p:nvPr>
        </p:nvSpPr>
        <p:spPr>
          <a:xfrm>
            <a:off x="838080" y="1825560"/>
            <a:ext cx="338580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9" name="PlaceHolder 3"/>
          <p:cNvSpPr>
            <a:spLocks noGrp="1"/>
          </p:cNvSpPr>
          <p:nvPr>
            <p:ph type="body"/>
          </p:nvPr>
        </p:nvSpPr>
        <p:spPr>
          <a:xfrm>
            <a:off x="4393440" y="1825560"/>
            <a:ext cx="338580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20" name="PlaceHolder 4"/>
          <p:cNvSpPr>
            <a:spLocks noGrp="1"/>
          </p:cNvSpPr>
          <p:nvPr>
            <p:ph type="body"/>
          </p:nvPr>
        </p:nvSpPr>
        <p:spPr>
          <a:xfrm>
            <a:off x="7949160" y="1825560"/>
            <a:ext cx="338580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21" name="PlaceHolder 5"/>
          <p:cNvSpPr>
            <a:spLocks noGrp="1"/>
          </p:cNvSpPr>
          <p:nvPr>
            <p:ph type="body"/>
          </p:nvPr>
        </p:nvSpPr>
        <p:spPr>
          <a:xfrm>
            <a:off x="838080" y="4098240"/>
            <a:ext cx="338580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22" name="PlaceHolder 6"/>
          <p:cNvSpPr>
            <a:spLocks noGrp="1"/>
          </p:cNvSpPr>
          <p:nvPr>
            <p:ph type="body"/>
          </p:nvPr>
        </p:nvSpPr>
        <p:spPr>
          <a:xfrm>
            <a:off x="4393440" y="4098240"/>
            <a:ext cx="338580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23" name="PlaceHolder 7"/>
          <p:cNvSpPr>
            <a:spLocks noGrp="1"/>
          </p:cNvSpPr>
          <p:nvPr>
            <p:ph type="body"/>
          </p:nvPr>
        </p:nvSpPr>
        <p:spPr>
          <a:xfrm>
            <a:off x="7949160" y="4098240"/>
            <a:ext cx="338580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0" name="PlaceHolder 2"/>
          <p:cNvSpPr>
            <a:spLocks noGrp="1"/>
          </p:cNvSpPr>
          <p:nvPr>
            <p:ph type="body"/>
          </p:nvPr>
        </p:nvSpPr>
        <p:spPr>
          <a:xfrm>
            <a:off x="838080" y="1825560"/>
            <a:ext cx="513108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1" name="PlaceHolder 3"/>
          <p:cNvSpPr>
            <a:spLocks noGrp="1"/>
          </p:cNvSpPr>
          <p:nvPr>
            <p:ph type="body"/>
          </p:nvPr>
        </p:nvSpPr>
        <p:spPr>
          <a:xfrm>
            <a:off x="6226200" y="1825560"/>
            <a:ext cx="5131080" cy="435096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p:spPr>
        <p:txBody>
          <a:bodyPr lIns="0" tIns="0" rIns="0" bIns="0" anchor="ctr">
            <a:spAutoFit/>
          </a:bodyPr>
          <a:lstStyle/>
          <a:p>
            <a:pPr algn="ct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5" name="PlaceHolder 2"/>
          <p:cNvSpPr>
            <a:spLocks noGrp="1"/>
          </p:cNvSpPr>
          <p:nvPr>
            <p:ph type="body"/>
          </p:nvPr>
        </p:nvSpPr>
        <p:spPr>
          <a:xfrm>
            <a:off x="838080" y="182556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6" name="PlaceHolder 3"/>
          <p:cNvSpPr>
            <a:spLocks noGrp="1"/>
          </p:cNvSpPr>
          <p:nvPr>
            <p:ph type="body"/>
          </p:nvPr>
        </p:nvSpPr>
        <p:spPr>
          <a:xfrm>
            <a:off x="6226200" y="1825560"/>
            <a:ext cx="513108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17" name="PlaceHolder 4"/>
          <p:cNvSpPr>
            <a:spLocks noGrp="1"/>
          </p:cNvSpPr>
          <p:nvPr>
            <p:ph type="body"/>
          </p:nvPr>
        </p:nvSpPr>
        <p:spPr>
          <a:xfrm>
            <a:off x="838080" y="409824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19" name="PlaceHolder 2"/>
          <p:cNvSpPr>
            <a:spLocks noGrp="1"/>
          </p:cNvSpPr>
          <p:nvPr>
            <p:ph type="body"/>
          </p:nvPr>
        </p:nvSpPr>
        <p:spPr>
          <a:xfrm>
            <a:off x="838080" y="1825560"/>
            <a:ext cx="5131080" cy="435096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0" name="PlaceHolder 3"/>
          <p:cNvSpPr>
            <a:spLocks noGrp="1"/>
          </p:cNvSpPr>
          <p:nvPr>
            <p:ph type="body"/>
          </p:nvPr>
        </p:nvSpPr>
        <p:spPr>
          <a:xfrm>
            <a:off x="6226200" y="182556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1" name="PlaceHolder 4"/>
          <p:cNvSpPr>
            <a:spLocks noGrp="1"/>
          </p:cNvSpPr>
          <p:nvPr>
            <p:ph type="body"/>
          </p:nvPr>
        </p:nvSpPr>
        <p:spPr>
          <a:xfrm>
            <a:off x="6226200" y="409824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p:spPr>
        <p:txBody>
          <a:bodyPr lIns="0" tIns="0" rIns="0" bIns="0" anchor="ctr">
            <a:spAutoFit/>
          </a:bodyPr>
          <a:lstStyle/>
          <a:p>
            <a:endParaRPr lang="en-US" sz="1800" b="0" strike="noStrike" spc="-1">
              <a:solidFill>
                <a:srgbClr val="000000"/>
              </a:solidFill>
              <a:latin typeface="Calibri"/>
            </a:endParaRPr>
          </a:p>
        </p:txBody>
      </p:sp>
      <p:sp>
        <p:nvSpPr>
          <p:cNvPr id="23" name="PlaceHolder 2"/>
          <p:cNvSpPr>
            <a:spLocks noGrp="1"/>
          </p:cNvSpPr>
          <p:nvPr>
            <p:ph type="body"/>
          </p:nvPr>
        </p:nvSpPr>
        <p:spPr>
          <a:xfrm>
            <a:off x="838080" y="182556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4" name="PlaceHolder 3"/>
          <p:cNvSpPr>
            <a:spLocks noGrp="1"/>
          </p:cNvSpPr>
          <p:nvPr>
            <p:ph type="body"/>
          </p:nvPr>
        </p:nvSpPr>
        <p:spPr>
          <a:xfrm>
            <a:off x="6226200" y="1825560"/>
            <a:ext cx="5131080" cy="2075040"/>
          </a:xfrm>
          <a:prstGeom prst="rect">
            <a:avLst/>
          </a:prstGeom>
        </p:spPr>
        <p:txBody>
          <a:bodyPr lIns="0" tIns="0" rIns="0" bIns="0">
            <a:normAutofit/>
          </a:bodyPr>
          <a:lstStyle/>
          <a:p>
            <a:endParaRPr lang="en-US" sz="2800" b="0" strike="noStrike" spc="-1">
              <a:solidFill>
                <a:srgbClr val="000000"/>
              </a:solidFill>
              <a:latin typeface="Calibri"/>
            </a:endParaRPr>
          </a:p>
        </p:txBody>
      </p:sp>
      <p:sp>
        <p:nvSpPr>
          <p:cNvPr id="25" name="PlaceHolder 4"/>
          <p:cNvSpPr>
            <a:spLocks noGrp="1"/>
          </p:cNvSpPr>
          <p:nvPr>
            <p:ph type="body"/>
          </p:nvPr>
        </p:nvSpPr>
        <p:spPr>
          <a:xfrm>
            <a:off x="838080" y="4098240"/>
            <a:ext cx="10515240" cy="2075040"/>
          </a:xfrm>
          <a:prstGeom prst="rect">
            <a:avLst/>
          </a:prstGeom>
        </p:spPr>
        <p:txBody>
          <a:bodyPr lIns="0" tIns="0" rIns="0" bIns="0">
            <a:normAutofit/>
          </a:bodyPr>
          <a:lstStyle/>
          <a:p>
            <a:endParaRPr lang="en-US" sz="28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PlaceHolder 1"/>
          <p:cNvSpPr>
            <a:spLocks noGrp="1"/>
          </p:cNvSpPr>
          <p:nvPr>
            <p:ph type="title"/>
          </p:nvPr>
        </p:nvSpPr>
        <p:spPr>
          <a:xfrm>
            <a:off x="1523880" y="1122480"/>
            <a:ext cx="9143640" cy="2387160"/>
          </a:xfrm>
          <a:prstGeom prst="rect">
            <a:avLst/>
          </a:prstGeom>
        </p:spPr>
        <p:txBody>
          <a:bodyPr anchor="b">
            <a:noAutofit/>
          </a:bodyPr>
          <a:lstStyle/>
          <a:p>
            <a:pPr algn="ctr">
              <a:lnSpc>
                <a:spcPct val="90000"/>
              </a:lnSpc>
            </a:pPr>
            <a:r>
              <a:rPr lang="en-US" sz="6000" b="0" strike="noStrike" spc="-1">
                <a:solidFill>
                  <a:srgbClr val="000000"/>
                </a:solidFill>
                <a:latin typeface="Calibri Light"/>
              </a:rPr>
              <a:t>Click to edit Master title style</a:t>
            </a:r>
            <a:endParaRPr lang="en-US" sz="6000" b="0" strike="noStrike" spc="-1">
              <a:solidFill>
                <a:srgbClr val="000000"/>
              </a:solidFill>
              <a:latin typeface="Calibri"/>
            </a:endParaRPr>
          </a:p>
        </p:txBody>
      </p:sp>
      <p:sp>
        <p:nvSpPr>
          <p:cNvPr id="6" name="PlaceHolder 2"/>
          <p:cNvSpPr>
            <a:spLocks noGrp="1"/>
          </p:cNvSpPr>
          <p:nvPr>
            <p:ph type="dt"/>
          </p:nvPr>
        </p:nvSpPr>
        <p:spPr>
          <a:xfrm>
            <a:off x="838080" y="6356520"/>
            <a:ext cx="2742840" cy="364680"/>
          </a:xfrm>
          <a:prstGeom prst="rect">
            <a:avLst/>
          </a:prstGeom>
        </p:spPr>
        <p:txBody>
          <a:bodyPr anchor="ctr">
            <a:noAutofit/>
          </a:bodyPr>
          <a:lstStyle/>
          <a:p>
            <a:pPr>
              <a:lnSpc>
                <a:spcPct val="100000"/>
              </a:lnSpc>
            </a:pPr>
            <a:fld id="{99D4DA5E-A21D-4AD2-AB70-549ACD34684B}" type="datetime">
              <a:rPr lang="en-IN" sz="1200" b="0" strike="noStrike" spc="-1">
                <a:solidFill>
                  <a:srgbClr val="8B8B8B"/>
                </a:solidFill>
                <a:latin typeface="Calibri"/>
              </a:rPr>
              <a:t>06-05-2021</a:t>
            </a:fld>
            <a:endParaRPr lang="en-IN" sz="1200" b="0" strike="noStrike" spc="-1">
              <a:latin typeface="Times New Roman"/>
            </a:endParaRPr>
          </a:p>
        </p:txBody>
      </p:sp>
      <p:sp>
        <p:nvSpPr>
          <p:cNvPr id="2" name="PlaceHolder 3"/>
          <p:cNvSpPr>
            <a:spLocks noGrp="1"/>
          </p:cNvSpPr>
          <p:nvPr>
            <p:ph type="ftr"/>
          </p:nvPr>
        </p:nvSpPr>
        <p:spPr>
          <a:xfrm>
            <a:off x="4038480" y="6356520"/>
            <a:ext cx="4114440" cy="364680"/>
          </a:xfrm>
          <a:prstGeom prst="rect">
            <a:avLst/>
          </a:prstGeom>
        </p:spPr>
        <p:txBody>
          <a:bodyPr anchor="ctr">
            <a:noAutofit/>
          </a:bodyPr>
          <a:lstStyle/>
          <a:p>
            <a:endParaRPr lang="en-IN" sz="2400" b="0" strike="noStrike" spc="-1">
              <a:latin typeface="Times New Roman"/>
            </a:endParaRPr>
          </a:p>
        </p:txBody>
      </p:sp>
      <p:sp>
        <p:nvSpPr>
          <p:cNvPr id="3" name="PlaceHolder 4"/>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6602A9C7-8F9C-409C-8582-851CAEC9350C}" type="slidenum">
              <a:rPr lang="en-IN" sz="1200" b="0" strike="noStrike" spc="-1">
                <a:solidFill>
                  <a:srgbClr val="8B8B8B"/>
                </a:solidFill>
                <a:latin typeface="Calibri"/>
              </a:rPr>
              <a:t>‹#›</a:t>
            </a:fld>
            <a:endParaRPr lang="en-IN" sz="1200" b="0" strike="noStrike" spc="-1">
              <a:latin typeface="Times New Roman"/>
            </a:endParaRPr>
          </a:p>
        </p:txBody>
      </p:sp>
      <p:sp>
        <p:nvSpPr>
          <p:cNvPr id="4"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solidFill>
                  <a:srgbClr val="000000"/>
                </a:solidFill>
                <a:latin typeface="Calibri"/>
              </a:rPr>
              <a:t>Click to edit the outline text format</a:t>
            </a:r>
          </a:p>
          <a:p>
            <a:pPr marL="864000" lvl="1" indent="-324000">
              <a:spcBef>
                <a:spcPts val="1134"/>
              </a:spcBef>
              <a:buClr>
                <a:srgbClr val="000000"/>
              </a:buClr>
              <a:buSzPct val="75000"/>
              <a:buFont typeface="Symbol" charset="2"/>
              <a:buChar char=""/>
            </a:pPr>
            <a:r>
              <a:rPr lang="en-US" sz="2000" b="0" strike="noStrike" spc="-1">
                <a:solidFill>
                  <a:srgbClr val="000000"/>
                </a:solidFill>
                <a:latin typeface="Calibri"/>
              </a:rPr>
              <a:t>Second Outline Level</a:t>
            </a:r>
          </a:p>
          <a:p>
            <a:pPr marL="1296000" lvl="2" indent="-288000">
              <a:spcBef>
                <a:spcPts val="850"/>
              </a:spcBef>
              <a:buClr>
                <a:srgbClr val="000000"/>
              </a:buClr>
              <a:buSzPct val="45000"/>
              <a:buFont typeface="Wingdings" charset="2"/>
              <a:buChar char=""/>
            </a:pPr>
            <a:r>
              <a:rPr lang="en-US" sz="1800" b="0" strike="noStrike" spc="-1">
                <a:solidFill>
                  <a:srgbClr val="000000"/>
                </a:solidFill>
                <a:latin typeface="Calibri"/>
              </a:rPr>
              <a:t>Third Outline Level</a:t>
            </a:r>
          </a:p>
          <a:p>
            <a:pPr marL="1728000" lvl="3" indent="-216000">
              <a:spcBef>
                <a:spcPts val="567"/>
              </a:spcBef>
              <a:buClr>
                <a:srgbClr val="000000"/>
              </a:buClr>
              <a:buSzPct val="75000"/>
              <a:buFont typeface="Symbol" charset="2"/>
              <a:buChar char=""/>
            </a:pPr>
            <a:r>
              <a:rPr lang="en-US" sz="1800" b="0" strike="noStrike" spc="-1">
                <a:solidFill>
                  <a:srgbClr val="000000"/>
                </a:solidFill>
                <a:latin typeface="Calibri"/>
              </a:rPr>
              <a:t>Fourth Outline Level</a:t>
            </a:r>
          </a:p>
          <a:p>
            <a:pPr marL="2160000" lvl="4" indent="-216000">
              <a:spcBef>
                <a:spcPts val="283"/>
              </a:spcBef>
              <a:buClr>
                <a:srgbClr val="000000"/>
              </a:buClr>
              <a:buSzPct val="45000"/>
              <a:buFont typeface="Wingdings" charset="2"/>
              <a:buChar char=""/>
            </a:pPr>
            <a:r>
              <a:rPr lang="en-US" sz="2000" b="0" strike="noStrike" spc="-1">
                <a:solidFill>
                  <a:srgbClr val="000000"/>
                </a:solidFill>
                <a:latin typeface="Calibri"/>
              </a:rPr>
              <a:t>Fifth Outline Level</a:t>
            </a:r>
          </a:p>
          <a:p>
            <a:pPr marL="2592000" lvl="5" indent="-216000">
              <a:spcBef>
                <a:spcPts val="283"/>
              </a:spcBef>
              <a:buClr>
                <a:srgbClr val="000000"/>
              </a:buClr>
              <a:buSzPct val="45000"/>
              <a:buFont typeface="Wingdings" charset="2"/>
              <a:buChar char=""/>
            </a:pPr>
            <a:r>
              <a:rPr lang="en-US" sz="2000" b="0" strike="noStrike" spc="-1">
                <a:solidFill>
                  <a:srgbClr val="000000"/>
                </a:solidFill>
                <a:latin typeface="Calibri"/>
              </a:rPr>
              <a:t>Sixth Outline Level</a:t>
            </a:r>
          </a:p>
          <a:p>
            <a:pPr marL="3024000" lvl="6" indent="-216000">
              <a:spcBef>
                <a:spcPts val="283"/>
              </a:spcBef>
              <a:buClr>
                <a:srgbClr val="000000"/>
              </a:buClr>
              <a:buSzPct val="45000"/>
              <a:buFont typeface="Wingdings" charset="2"/>
              <a:buChar char=""/>
            </a:pPr>
            <a:r>
              <a:rPr lang="en-US" sz="2000" b="0" strike="noStrike" spc="-1">
                <a:solidFill>
                  <a:srgbClr val="000000"/>
                </a:solidFill>
                <a:latin typeface="Calibri"/>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000000"/>
                </a:solidFill>
                <a:latin typeface="Calibri Light"/>
              </a:rPr>
              <a:t>Click to edit Master title style</a:t>
            </a:r>
            <a:endParaRPr lang="en-US" sz="4400" b="0" strike="noStrike" spc="-1">
              <a:solidFill>
                <a:srgbClr val="000000"/>
              </a:solidFill>
              <a:latin typeface="Calibri"/>
            </a:endParaRPr>
          </a:p>
        </p:txBody>
      </p:sp>
      <p:sp>
        <p:nvSpPr>
          <p:cNvPr id="42" name="PlaceHolder 2"/>
          <p:cNvSpPr>
            <a:spLocks noGrp="1"/>
          </p:cNvSpPr>
          <p:nvPr>
            <p:ph type="body"/>
          </p:nvPr>
        </p:nvSpPr>
        <p:spPr>
          <a:xfrm>
            <a:off x="838080" y="1825560"/>
            <a:ext cx="1051524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Click to 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Calibri"/>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Calibri"/>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Calibri"/>
              </a:rPr>
              <a:t>Fifth level</a:t>
            </a:r>
          </a:p>
        </p:txBody>
      </p:sp>
      <p:sp>
        <p:nvSpPr>
          <p:cNvPr id="43" name="PlaceHolder 3"/>
          <p:cNvSpPr>
            <a:spLocks noGrp="1"/>
          </p:cNvSpPr>
          <p:nvPr>
            <p:ph type="dt"/>
          </p:nvPr>
        </p:nvSpPr>
        <p:spPr>
          <a:xfrm>
            <a:off x="838080" y="6356520"/>
            <a:ext cx="2742840" cy="364680"/>
          </a:xfrm>
          <a:prstGeom prst="rect">
            <a:avLst/>
          </a:prstGeom>
        </p:spPr>
        <p:txBody>
          <a:bodyPr anchor="ctr">
            <a:noAutofit/>
          </a:bodyPr>
          <a:lstStyle/>
          <a:p>
            <a:pPr>
              <a:lnSpc>
                <a:spcPct val="100000"/>
              </a:lnSpc>
            </a:pPr>
            <a:fld id="{2709C829-E4A2-4E3A-B2C9-DBCF0FD68CCB}" type="datetime">
              <a:rPr lang="en-IN" sz="1200" b="0" strike="noStrike" spc="-1">
                <a:solidFill>
                  <a:srgbClr val="8B8B8B"/>
                </a:solidFill>
                <a:latin typeface="Calibri"/>
              </a:rPr>
              <a:t>06-05-2021</a:t>
            </a:fld>
            <a:endParaRPr lang="en-IN" sz="1200" b="0" strike="noStrike" spc="-1">
              <a:latin typeface="Times New Roman"/>
            </a:endParaRPr>
          </a:p>
        </p:txBody>
      </p:sp>
      <p:sp>
        <p:nvSpPr>
          <p:cNvPr id="44" name="PlaceHolder 4"/>
          <p:cNvSpPr>
            <a:spLocks noGrp="1"/>
          </p:cNvSpPr>
          <p:nvPr>
            <p:ph type="ftr"/>
          </p:nvPr>
        </p:nvSpPr>
        <p:spPr>
          <a:xfrm>
            <a:off x="4038480" y="6356520"/>
            <a:ext cx="4114440" cy="364680"/>
          </a:xfrm>
          <a:prstGeom prst="rect">
            <a:avLst/>
          </a:prstGeom>
        </p:spPr>
        <p:txBody>
          <a:bodyPr anchor="ctr">
            <a:noAutofit/>
          </a:bodyPr>
          <a:lstStyle/>
          <a:p>
            <a:endParaRPr lang="en-IN" sz="2400" b="0" strike="noStrike" spc="-1">
              <a:latin typeface="Times New Roman"/>
            </a:endParaRPr>
          </a:p>
        </p:txBody>
      </p:sp>
      <p:sp>
        <p:nvSpPr>
          <p:cNvPr id="45" name="PlaceHolder 5"/>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D32433A0-E0D3-40EA-B8DF-C82D7CE80CE3}" type="slidenum">
              <a:rPr lang="en-IN" sz="1200" b="0" strike="noStrike" spc="-1">
                <a:solidFill>
                  <a:srgbClr val="8B8B8B"/>
                </a:solidFill>
                <a:latin typeface="Calibri"/>
              </a:rPr>
              <a:t>‹#›</a:t>
            </a:fld>
            <a:endParaRPr lang="en-IN"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 name="PlaceHolder 1"/>
          <p:cNvSpPr>
            <a:spLocks noGrp="1"/>
          </p:cNvSpPr>
          <p:nvPr>
            <p:ph type="title"/>
          </p:nvPr>
        </p:nvSpPr>
        <p:spPr>
          <a:xfrm>
            <a:off x="838080" y="365040"/>
            <a:ext cx="10515240" cy="1325160"/>
          </a:xfrm>
          <a:prstGeom prst="rect">
            <a:avLst/>
          </a:prstGeom>
        </p:spPr>
        <p:txBody>
          <a:bodyPr anchor="ctr">
            <a:noAutofit/>
          </a:bodyPr>
          <a:lstStyle/>
          <a:p>
            <a:pPr>
              <a:lnSpc>
                <a:spcPct val="90000"/>
              </a:lnSpc>
            </a:pPr>
            <a:r>
              <a:rPr lang="en-US" sz="4400" b="0" strike="noStrike" spc="-1">
                <a:solidFill>
                  <a:srgbClr val="000000"/>
                </a:solidFill>
                <a:latin typeface="Calibri Light"/>
              </a:rPr>
              <a:t>Click to edit Master title style</a:t>
            </a:r>
            <a:endParaRPr lang="en-US" sz="4400" b="0" strike="noStrike" spc="-1">
              <a:solidFill>
                <a:srgbClr val="000000"/>
              </a:solidFill>
              <a:latin typeface="Calibri"/>
            </a:endParaRPr>
          </a:p>
        </p:txBody>
      </p:sp>
      <p:sp>
        <p:nvSpPr>
          <p:cNvPr id="83" name="PlaceHolder 2"/>
          <p:cNvSpPr>
            <a:spLocks noGrp="1"/>
          </p:cNvSpPr>
          <p:nvPr>
            <p:ph type="body"/>
          </p:nvPr>
        </p:nvSpPr>
        <p:spPr>
          <a:xfrm>
            <a:off x="838080" y="1825560"/>
            <a:ext cx="518112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Click to 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Calibri"/>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Calibri"/>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Calibri"/>
              </a:rPr>
              <a:t>Fifth level</a:t>
            </a:r>
          </a:p>
        </p:txBody>
      </p:sp>
      <p:sp>
        <p:nvSpPr>
          <p:cNvPr id="84" name="PlaceHolder 3"/>
          <p:cNvSpPr>
            <a:spLocks noGrp="1"/>
          </p:cNvSpPr>
          <p:nvPr>
            <p:ph type="body"/>
          </p:nvPr>
        </p:nvSpPr>
        <p:spPr>
          <a:xfrm>
            <a:off x="6172200" y="1825560"/>
            <a:ext cx="5181120" cy="4350960"/>
          </a:xfrm>
          <a:prstGeom prst="rect">
            <a:avLst/>
          </a:prstGeom>
        </p:spPr>
        <p:txBody>
          <a:bodyPr>
            <a:noAutofit/>
          </a:bodyPr>
          <a:lstStyle/>
          <a:p>
            <a:pPr marL="228600" indent="-228240">
              <a:lnSpc>
                <a:spcPct val="90000"/>
              </a:lnSpc>
              <a:spcBef>
                <a:spcPts val="1001"/>
              </a:spcBef>
              <a:buClr>
                <a:srgbClr val="000000"/>
              </a:buClr>
              <a:buFont typeface="Arial"/>
              <a:buChar char="•"/>
            </a:pPr>
            <a:r>
              <a:rPr lang="en-US" sz="2800" b="0" strike="noStrike" spc="-1">
                <a:solidFill>
                  <a:srgbClr val="000000"/>
                </a:solidFill>
                <a:latin typeface="Calibri"/>
              </a:rPr>
              <a:t>Click to edit Master text styles</a:t>
            </a:r>
          </a:p>
          <a:p>
            <a:pPr marL="685800" lvl="1" indent="-228240">
              <a:lnSpc>
                <a:spcPct val="90000"/>
              </a:lnSpc>
              <a:spcBef>
                <a:spcPts val="499"/>
              </a:spcBef>
              <a:buClr>
                <a:srgbClr val="000000"/>
              </a:buClr>
              <a:buFont typeface="Arial"/>
              <a:buChar char="•"/>
            </a:pPr>
            <a:r>
              <a:rPr lang="en-US" sz="2400" b="0" strike="noStrike" spc="-1">
                <a:solidFill>
                  <a:srgbClr val="000000"/>
                </a:solidFill>
                <a:latin typeface="Calibri"/>
              </a:rPr>
              <a:t>Second level</a:t>
            </a:r>
          </a:p>
          <a:p>
            <a:pPr marL="1143000" lvl="2" indent="-228240">
              <a:lnSpc>
                <a:spcPct val="90000"/>
              </a:lnSpc>
              <a:spcBef>
                <a:spcPts val="499"/>
              </a:spcBef>
              <a:buClr>
                <a:srgbClr val="000000"/>
              </a:buClr>
              <a:buFont typeface="Arial"/>
              <a:buChar char="•"/>
            </a:pPr>
            <a:r>
              <a:rPr lang="en-US" sz="2000" b="0" strike="noStrike" spc="-1">
                <a:solidFill>
                  <a:srgbClr val="000000"/>
                </a:solidFill>
                <a:latin typeface="Calibri"/>
              </a:rPr>
              <a:t>Third level</a:t>
            </a:r>
          </a:p>
          <a:p>
            <a:pPr marL="1600200" lvl="3" indent="-228240">
              <a:lnSpc>
                <a:spcPct val="90000"/>
              </a:lnSpc>
              <a:spcBef>
                <a:spcPts val="499"/>
              </a:spcBef>
              <a:buClr>
                <a:srgbClr val="000000"/>
              </a:buClr>
              <a:buFont typeface="Arial"/>
              <a:buChar char="•"/>
            </a:pPr>
            <a:r>
              <a:rPr lang="en-US" sz="1800" b="0" strike="noStrike" spc="-1">
                <a:solidFill>
                  <a:srgbClr val="000000"/>
                </a:solidFill>
                <a:latin typeface="Calibri"/>
              </a:rPr>
              <a:t>Fourth level</a:t>
            </a:r>
          </a:p>
          <a:p>
            <a:pPr marL="2057400" lvl="4" indent="-228240">
              <a:lnSpc>
                <a:spcPct val="90000"/>
              </a:lnSpc>
              <a:spcBef>
                <a:spcPts val="499"/>
              </a:spcBef>
              <a:buClr>
                <a:srgbClr val="000000"/>
              </a:buClr>
              <a:buFont typeface="Arial"/>
              <a:buChar char="•"/>
            </a:pPr>
            <a:r>
              <a:rPr lang="en-US" sz="1800" b="0" strike="noStrike" spc="-1">
                <a:solidFill>
                  <a:srgbClr val="000000"/>
                </a:solidFill>
                <a:latin typeface="Calibri"/>
              </a:rPr>
              <a:t>Fifth level</a:t>
            </a:r>
          </a:p>
        </p:txBody>
      </p:sp>
      <p:sp>
        <p:nvSpPr>
          <p:cNvPr id="85" name="PlaceHolder 4"/>
          <p:cNvSpPr>
            <a:spLocks noGrp="1"/>
          </p:cNvSpPr>
          <p:nvPr>
            <p:ph type="dt"/>
          </p:nvPr>
        </p:nvSpPr>
        <p:spPr>
          <a:xfrm>
            <a:off x="838080" y="6356520"/>
            <a:ext cx="2742840" cy="364680"/>
          </a:xfrm>
          <a:prstGeom prst="rect">
            <a:avLst/>
          </a:prstGeom>
        </p:spPr>
        <p:txBody>
          <a:bodyPr anchor="ctr">
            <a:noAutofit/>
          </a:bodyPr>
          <a:lstStyle/>
          <a:p>
            <a:pPr>
              <a:lnSpc>
                <a:spcPct val="100000"/>
              </a:lnSpc>
            </a:pPr>
            <a:fld id="{8DD7C844-A3D4-484F-A7BC-5F5C69023A19}" type="datetime">
              <a:rPr lang="en-IN" sz="1200" b="0" strike="noStrike" spc="-1">
                <a:solidFill>
                  <a:srgbClr val="8B8B8B"/>
                </a:solidFill>
                <a:latin typeface="Calibri"/>
              </a:rPr>
              <a:t>06-05-2021</a:t>
            </a:fld>
            <a:endParaRPr lang="en-IN" sz="1200" b="0" strike="noStrike" spc="-1">
              <a:latin typeface="Times New Roman"/>
            </a:endParaRPr>
          </a:p>
        </p:txBody>
      </p:sp>
      <p:sp>
        <p:nvSpPr>
          <p:cNvPr id="86" name="PlaceHolder 5"/>
          <p:cNvSpPr>
            <a:spLocks noGrp="1"/>
          </p:cNvSpPr>
          <p:nvPr>
            <p:ph type="ftr"/>
          </p:nvPr>
        </p:nvSpPr>
        <p:spPr>
          <a:xfrm>
            <a:off x="4038480" y="6356520"/>
            <a:ext cx="4114440" cy="364680"/>
          </a:xfrm>
          <a:prstGeom prst="rect">
            <a:avLst/>
          </a:prstGeom>
        </p:spPr>
        <p:txBody>
          <a:bodyPr anchor="ctr">
            <a:noAutofit/>
          </a:bodyPr>
          <a:lstStyle/>
          <a:p>
            <a:endParaRPr lang="en-IN" sz="2400" b="0" strike="noStrike" spc="-1">
              <a:latin typeface="Times New Roman"/>
            </a:endParaRPr>
          </a:p>
        </p:txBody>
      </p:sp>
      <p:sp>
        <p:nvSpPr>
          <p:cNvPr id="87" name="PlaceHolder 6"/>
          <p:cNvSpPr>
            <a:spLocks noGrp="1"/>
          </p:cNvSpPr>
          <p:nvPr>
            <p:ph type="sldNum"/>
          </p:nvPr>
        </p:nvSpPr>
        <p:spPr>
          <a:xfrm>
            <a:off x="8610480" y="6356520"/>
            <a:ext cx="2742840" cy="364680"/>
          </a:xfrm>
          <a:prstGeom prst="rect">
            <a:avLst/>
          </a:prstGeom>
        </p:spPr>
        <p:txBody>
          <a:bodyPr anchor="ctr">
            <a:noAutofit/>
          </a:bodyPr>
          <a:lstStyle/>
          <a:p>
            <a:pPr algn="r">
              <a:lnSpc>
                <a:spcPct val="100000"/>
              </a:lnSpc>
            </a:pPr>
            <a:fld id="{F14F068F-9AFA-49B4-BD0C-EC8340ACCED2}" type="slidenum">
              <a:rPr lang="en-IN" sz="1200" b="0" strike="noStrike" spc="-1">
                <a:solidFill>
                  <a:srgbClr val="8B8B8B"/>
                </a:solidFill>
                <a:latin typeface="Calibri"/>
              </a:rPr>
              <a:t>‹#›</a:t>
            </a:fld>
            <a:endParaRPr lang="en-IN" sz="12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8.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7.jpeg"/><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8.xml"/><Relationship Id="rId4" Type="http://schemas.openxmlformats.org/officeDocument/2006/relationships/image" Target="../media/image20.jpe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3.xml"/><Relationship Id="rId4" Type="http://schemas.openxmlformats.org/officeDocument/2006/relationships/image" Target="../media/image30.jpeg"/></Relationships>
</file>

<file path=ppt/slides/_rels/slide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3.xml"/><Relationship Id="rId4" Type="http://schemas.openxmlformats.org/officeDocument/2006/relationships/image" Target="../media/image38.jpeg"/></Relationships>
</file>

<file path=ppt/slides/_rels/slide2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13.xml"/><Relationship Id="rId5" Type="http://schemas.openxmlformats.org/officeDocument/2006/relationships/image" Target="../media/image42.jpeg"/><Relationship Id="rId4" Type="http://schemas.openxmlformats.org/officeDocument/2006/relationships/image" Target="../media/image41.jpeg"/></Relationships>
</file>

<file path=ppt/slides/_rels/slide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13.xml"/><Relationship Id="rId4" Type="http://schemas.openxmlformats.org/officeDocument/2006/relationships/image" Target="../media/image43.jpeg"/></Relationships>
</file>

<file path=ppt/slides/_rels/slide2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13.xml"/><Relationship Id="rId5" Type="http://schemas.openxmlformats.org/officeDocument/2006/relationships/image" Target="../media/image47.jpeg"/><Relationship Id="rId4" Type="http://schemas.openxmlformats.org/officeDocument/2006/relationships/image" Target="../media/image46.jpeg"/></Relationships>
</file>

<file path=ppt/slides/_rels/slide2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13.xml"/><Relationship Id="rId4" Type="http://schemas.openxmlformats.org/officeDocument/2006/relationships/image" Target="../media/image50.jpeg"/></Relationships>
</file>

<file path=ppt/slides/_rels/slide2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13.xml"/><Relationship Id="rId5" Type="http://schemas.openxmlformats.org/officeDocument/2006/relationships/image" Target="../media/image54.jpeg"/><Relationship Id="rId4" Type="http://schemas.openxmlformats.org/officeDocument/2006/relationships/image" Target="../media/image53.jpeg"/></Relationships>
</file>

<file path=ppt/slides/_rels/slide3.xml.rels><?xml version="1.0" encoding="UTF-8" standalone="yes"?>
<Relationships xmlns="http://schemas.openxmlformats.org/package/2006/relationships"><Relationship Id="rId3" Type="http://schemas.openxmlformats.org/officeDocument/2006/relationships/hyperlink" Target="https://www.aao.org/eye-health/anatomy/retina-list" TargetMode="External"/><Relationship Id="rId2" Type="http://schemas.openxmlformats.org/officeDocument/2006/relationships/hyperlink" Target="https://www.aao.org/eye-health/diseases/diabetic-eye-disease" TargetMode="External"/><Relationship Id="rId1" Type="http://schemas.openxmlformats.org/officeDocument/2006/relationships/slideLayout" Target="../slideLayouts/slideLayout13.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s://www.kaggle.com/c/aptos2019-blindness-detection/data" TargetMode="Externa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extShape 1"/>
          <p:cNvSpPr txBox="1"/>
          <p:nvPr/>
        </p:nvSpPr>
        <p:spPr>
          <a:xfrm>
            <a:off x="2014920" y="1557000"/>
            <a:ext cx="8161560" cy="1575000"/>
          </a:xfrm>
          <a:prstGeom prst="rect">
            <a:avLst/>
          </a:prstGeom>
          <a:noFill/>
          <a:ln>
            <a:noFill/>
          </a:ln>
        </p:spPr>
        <p:txBody>
          <a:bodyPr anchor="b">
            <a:normAutofit fontScale="70500" lnSpcReduction="10000"/>
          </a:bodyPr>
          <a:lstStyle/>
          <a:p>
            <a:pPr algn="ctr">
              <a:lnSpc>
                <a:spcPct val="90000"/>
              </a:lnSpc>
            </a:pPr>
            <a:r>
              <a:rPr lang="en-US" sz="6000" b="0" strike="noStrike" spc="-1">
                <a:solidFill>
                  <a:srgbClr val="2F5597"/>
                </a:solidFill>
                <a:latin typeface="Times New Roman"/>
              </a:rPr>
              <a:t>Diabetic Retinopathy Detection &amp; Grading Using Retinal Fundus Images</a:t>
            </a:r>
            <a:endParaRPr lang="en-US" sz="6000" b="0" strike="noStrike" spc="-1">
              <a:solidFill>
                <a:srgbClr val="000000"/>
              </a:solidFill>
              <a:latin typeface="Calibri"/>
            </a:endParaRPr>
          </a:p>
        </p:txBody>
      </p:sp>
      <p:sp>
        <p:nvSpPr>
          <p:cNvPr id="125" name="TextShape 2"/>
          <p:cNvSpPr txBox="1"/>
          <p:nvPr/>
        </p:nvSpPr>
        <p:spPr>
          <a:xfrm>
            <a:off x="506520" y="3429000"/>
            <a:ext cx="11178720" cy="3276360"/>
          </a:xfrm>
          <a:prstGeom prst="rect">
            <a:avLst/>
          </a:prstGeom>
          <a:noFill/>
          <a:ln>
            <a:noFill/>
          </a:ln>
        </p:spPr>
        <p:txBody>
          <a:bodyPr>
            <a:normAutofit fontScale="75000" lnSpcReduction="10000"/>
          </a:bodyPr>
          <a:lstStyle/>
          <a:p>
            <a:pPr algn="ctr">
              <a:lnSpc>
                <a:spcPct val="90000"/>
              </a:lnSpc>
              <a:spcBef>
                <a:spcPts val="1001"/>
              </a:spcBef>
            </a:pPr>
            <a:r>
              <a:rPr lang="en-IN" sz="3000" b="0" strike="noStrike" spc="-1">
                <a:solidFill>
                  <a:srgbClr val="000000"/>
                </a:solidFill>
                <a:latin typeface="Times New Roman"/>
              </a:rPr>
              <a:t>Department of Computer Science and Engineering, IIT(ISM) Dhanbad</a:t>
            </a:r>
            <a:br/>
            <a:br/>
            <a:r>
              <a:rPr lang="en-IN" sz="2400" b="0" strike="noStrike" spc="-1">
                <a:solidFill>
                  <a:srgbClr val="000000"/>
                </a:solidFill>
                <a:latin typeface="Times New Roman"/>
              </a:rPr>
              <a:t>		 </a:t>
            </a:r>
            <a:br/>
            <a:r>
              <a:rPr lang="en-IN" sz="2400" b="0" strike="noStrike" spc="-1">
                <a:solidFill>
                  <a:srgbClr val="000000"/>
                </a:solidFill>
                <a:latin typeface="Times New Roman"/>
              </a:rPr>
              <a:t>                                   -By Group </a:t>
            </a:r>
            <a:r>
              <a:rPr lang="en-IN" sz="2400" b="1" strike="noStrike" spc="-1">
                <a:solidFill>
                  <a:srgbClr val="FF0000"/>
                </a:solidFill>
                <a:latin typeface="Times New Roman"/>
              </a:rPr>
              <a:t>AKP – 2</a:t>
            </a:r>
            <a:br/>
            <a:br/>
            <a:r>
              <a:rPr lang="en-IN" sz="2400" b="0" strike="noStrike" spc="-1">
                <a:solidFill>
                  <a:srgbClr val="000000"/>
                </a:solidFill>
                <a:latin typeface="Times New Roman"/>
              </a:rPr>
              <a:t>					            		</a:t>
            </a:r>
            <a:r>
              <a:rPr lang="en-IN" sz="2400" b="1" strike="noStrike" spc="-1">
                <a:solidFill>
                  <a:srgbClr val="000000"/>
                </a:solidFill>
                <a:latin typeface="Times New Roman"/>
              </a:rPr>
              <a:t>Deeksha Sharma (17JE00)</a:t>
            </a:r>
            <a:br/>
            <a:r>
              <a:rPr lang="en-IN" sz="2400" b="1" strike="noStrike" spc="-1">
                <a:solidFill>
                  <a:srgbClr val="000000"/>
                </a:solidFill>
                <a:latin typeface="Times New Roman"/>
              </a:rPr>
              <a:t>					 		 Mayank Jain (17JE002935)</a:t>
            </a:r>
            <a:br/>
            <a:r>
              <a:rPr lang="en-IN" sz="2400" b="1" strike="noStrike" spc="-1">
                <a:solidFill>
                  <a:srgbClr val="000000"/>
                </a:solidFill>
                <a:latin typeface="Times New Roman"/>
              </a:rPr>
              <a:t>					     		    Yashasvi Gour (17JE002959)</a:t>
            </a:r>
            <a:br/>
            <a:r>
              <a:rPr lang="en-IN" sz="2400" b="0" strike="noStrike" spc="-1">
                <a:solidFill>
                  <a:srgbClr val="000000"/>
                </a:solidFill>
                <a:latin typeface="Times New Roman"/>
              </a:rPr>
              <a:t>							</a:t>
            </a:r>
            <a:br/>
            <a:br/>
            <a:r>
              <a:rPr lang="en-IN" sz="2400" b="0" strike="noStrike" spc="-1">
                <a:solidFill>
                  <a:srgbClr val="000000"/>
                </a:solidFill>
                <a:latin typeface="Times New Roman"/>
              </a:rPr>
              <a:t>Under the supervision of </a:t>
            </a:r>
            <a:endParaRPr lang="en-IN" sz="2400" b="0" strike="noStrike" spc="-1">
              <a:latin typeface="Arial"/>
            </a:endParaRPr>
          </a:p>
          <a:p>
            <a:pPr algn="ctr">
              <a:lnSpc>
                <a:spcPct val="90000"/>
              </a:lnSpc>
              <a:spcBef>
                <a:spcPts val="1001"/>
              </a:spcBef>
            </a:pPr>
            <a:r>
              <a:rPr lang="en-IN" sz="2400" b="1" strike="noStrike" spc="-1">
                <a:solidFill>
                  <a:srgbClr val="222222"/>
                </a:solidFill>
                <a:latin typeface="Times New Roman"/>
              </a:rPr>
              <a:t>Dr. Arup Kumar Pal </a:t>
            </a:r>
            <a:r>
              <a:rPr lang="en-IN" sz="2400" b="0" strike="noStrike" spc="-1">
                <a:solidFill>
                  <a:srgbClr val="222222"/>
                </a:solidFill>
                <a:latin typeface="Times New Roman"/>
              </a:rPr>
              <a:t>(Asst. Professor)</a:t>
            </a:r>
            <a:br/>
            <a:r>
              <a:rPr lang="en-IN" sz="2400" b="0" strike="noStrike" spc="-1">
                <a:solidFill>
                  <a:srgbClr val="222222"/>
                </a:solidFill>
                <a:latin typeface="Times New Roman"/>
              </a:rPr>
              <a:t>Dept. of Comp. Sc. &amp; Engg.</a:t>
            </a:r>
            <a:br/>
            <a:r>
              <a:rPr lang="en-IN" sz="2400" b="0" strike="noStrike" spc="-1">
                <a:solidFill>
                  <a:srgbClr val="222222"/>
                </a:solidFill>
                <a:latin typeface="Times New Roman"/>
              </a:rPr>
              <a:t>IIT (ISM) Dhanbad</a:t>
            </a:r>
            <a:endParaRPr lang="en-IN" sz="24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extShape 1"/>
          <p:cNvSpPr txBox="1"/>
          <p:nvPr/>
        </p:nvSpPr>
        <p:spPr>
          <a:xfrm>
            <a:off x="762120" y="306720"/>
            <a:ext cx="10806120" cy="782280"/>
          </a:xfrm>
          <a:prstGeom prst="rect">
            <a:avLst/>
          </a:prstGeom>
          <a:noFill/>
          <a:ln>
            <a:noFill/>
          </a:ln>
        </p:spPr>
        <p:txBody>
          <a:bodyPr anchor="ctr">
            <a:normAutofit/>
          </a:bodyPr>
          <a:lstStyle/>
          <a:p>
            <a:pPr algn="ctr">
              <a:lnSpc>
                <a:spcPct val="90000"/>
              </a:lnSpc>
            </a:pPr>
            <a:r>
              <a:rPr lang="en-US" sz="4800" b="0" strike="noStrike" spc="-1">
                <a:solidFill>
                  <a:srgbClr val="2F5597"/>
                </a:solidFill>
                <a:latin typeface="Times New Roman"/>
              </a:rPr>
              <a:t>Preprocessing – Classification Model</a:t>
            </a:r>
            <a:endParaRPr lang="en-US" sz="4800" b="0" strike="noStrike" spc="-1">
              <a:solidFill>
                <a:srgbClr val="000000"/>
              </a:solidFill>
              <a:latin typeface="Calibri"/>
            </a:endParaRPr>
          </a:p>
        </p:txBody>
      </p:sp>
      <p:pic>
        <p:nvPicPr>
          <p:cNvPr id="158" name="Picture 3"/>
          <p:cNvPicPr/>
          <p:nvPr/>
        </p:nvPicPr>
        <p:blipFill>
          <a:blip r:embed="rId2"/>
          <a:srcRect l="3186" t="2041" r="4188" b="5491"/>
          <a:stretch/>
        </p:blipFill>
        <p:spPr>
          <a:xfrm>
            <a:off x="210960" y="1613880"/>
            <a:ext cx="5953680" cy="4851000"/>
          </a:xfrm>
          <a:prstGeom prst="rect">
            <a:avLst/>
          </a:prstGeom>
          <a:ln>
            <a:noFill/>
          </a:ln>
        </p:spPr>
      </p:pic>
      <p:sp>
        <p:nvSpPr>
          <p:cNvPr id="159" name="Line 2"/>
          <p:cNvSpPr/>
          <p:nvPr/>
        </p:nvSpPr>
        <p:spPr>
          <a:xfrm>
            <a:off x="6341400" y="1359000"/>
            <a:ext cx="0" cy="5409360"/>
          </a:xfrm>
          <a:prstGeom prst="line">
            <a:avLst/>
          </a:prstGeom>
          <a:ln/>
        </p:spPr>
        <p:style>
          <a:lnRef idx="3">
            <a:schemeClr val="accent1"/>
          </a:lnRef>
          <a:fillRef idx="0">
            <a:schemeClr val="accent1"/>
          </a:fillRef>
          <a:effectRef idx="2">
            <a:schemeClr val="accent1"/>
          </a:effectRef>
          <a:fontRef idx="minor"/>
        </p:style>
      </p:sp>
      <p:sp>
        <p:nvSpPr>
          <p:cNvPr id="160" name="CustomShape 3"/>
          <p:cNvSpPr/>
          <p:nvPr/>
        </p:nvSpPr>
        <p:spPr>
          <a:xfrm>
            <a:off x="7452360" y="5311080"/>
            <a:ext cx="366804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IN" sz="1800" b="0" strike="noStrike" spc="-1">
                <a:solidFill>
                  <a:srgbClr val="000000"/>
                </a:solidFill>
                <a:latin typeface="Calibri"/>
              </a:rPr>
              <a:t>Data augmentation helps to fix class imbalance problem with around 1800 images in each class</a:t>
            </a:r>
            <a:endParaRPr lang="en-IN" sz="1800" b="0" strike="noStrike" spc="-1">
              <a:latin typeface="Arial"/>
            </a:endParaRPr>
          </a:p>
        </p:txBody>
      </p:sp>
      <p:pic>
        <p:nvPicPr>
          <p:cNvPr id="161" name="Picture 5"/>
          <p:cNvPicPr/>
          <p:nvPr/>
        </p:nvPicPr>
        <p:blipFill>
          <a:blip r:embed="rId3"/>
          <a:stretch/>
        </p:blipFill>
        <p:spPr>
          <a:xfrm>
            <a:off x="6428880" y="1762560"/>
            <a:ext cx="5412600" cy="3332520"/>
          </a:xfrm>
          <a:prstGeom prst="rect">
            <a:avLst/>
          </a:prstGeom>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TextShape 1"/>
          <p:cNvSpPr txBox="1"/>
          <p:nvPr/>
        </p:nvSpPr>
        <p:spPr>
          <a:xfrm>
            <a:off x="692640" y="374400"/>
            <a:ext cx="10806120" cy="782280"/>
          </a:xfrm>
          <a:prstGeom prst="rect">
            <a:avLst/>
          </a:prstGeom>
          <a:noFill/>
          <a:ln>
            <a:noFill/>
          </a:ln>
        </p:spPr>
        <p:txBody>
          <a:bodyPr anchor="ctr">
            <a:normAutofit fontScale="79500" lnSpcReduction="10000"/>
          </a:bodyPr>
          <a:lstStyle/>
          <a:p>
            <a:pPr algn="ctr">
              <a:lnSpc>
                <a:spcPct val="90000"/>
              </a:lnSpc>
            </a:pPr>
            <a:r>
              <a:rPr lang="en-US" sz="4800" b="0" strike="noStrike" spc="-1">
                <a:solidFill>
                  <a:srgbClr val="2F5597"/>
                </a:solidFill>
                <a:latin typeface="Times New Roman"/>
              </a:rPr>
              <a:t>Preprocessing – Classification Model (Image Processing)</a:t>
            </a:r>
            <a:endParaRPr lang="en-US" sz="4800" b="0" strike="noStrike" spc="-1">
              <a:solidFill>
                <a:srgbClr val="000000"/>
              </a:solidFill>
              <a:latin typeface="Calibri"/>
            </a:endParaRPr>
          </a:p>
        </p:txBody>
      </p:sp>
      <p:sp>
        <p:nvSpPr>
          <p:cNvPr id="163" name="CustomShape 2"/>
          <p:cNvSpPr/>
          <p:nvPr/>
        </p:nvSpPr>
        <p:spPr>
          <a:xfrm>
            <a:off x="788040" y="1356120"/>
            <a:ext cx="1071108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IN" sz="1800" b="0" strike="noStrike" spc="-1">
                <a:solidFill>
                  <a:srgbClr val="000000"/>
                </a:solidFill>
                <a:latin typeface="Calibri"/>
              </a:rPr>
              <a:t>Original Input Images looked as follows:</a:t>
            </a:r>
            <a:endParaRPr lang="en-IN" sz="1800" b="0" strike="noStrike" spc="-1">
              <a:latin typeface="Arial"/>
            </a:endParaRPr>
          </a:p>
        </p:txBody>
      </p:sp>
      <p:pic>
        <p:nvPicPr>
          <p:cNvPr id="164" name="Picture 3"/>
          <p:cNvPicPr/>
          <p:nvPr/>
        </p:nvPicPr>
        <p:blipFill>
          <a:blip r:embed="rId2"/>
          <a:stretch/>
        </p:blipFill>
        <p:spPr>
          <a:xfrm>
            <a:off x="518040" y="1924920"/>
            <a:ext cx="6750000" cy="4475880"/>
          </a:xfrm>
          <a:prstGeom prst="rect">
            <a:avLst/>
          </a:prstGeom>
          <a:ln>
            <a:noFill/>
          </a:ln>
        </p:spPr>
      </p:pic>
      <p:sp>
        <p:nvSpPr>
          <p:cNvPr id="165" name="CustomShape 3"/>
          <p:cNvSpPr/>
          <p:nvPr/>
        </p:nvSpPr>
        <p:spPr>
          <a:xfrm>
            <a:off x="7268400" y="2178000"/>
            <a:ext cx="4662000" cy="4204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IN" sz="1800" b="0" strike="noStrike" spc="-1">
                <a:solidFill>
                  <a:srgbClr val="000000"/>
                </a:solidFill>
                <a:latin typeface="Helvetica Neue"/>
              </a:rPr>
              <a:t>We can see two problems which make the severity difficult to spot on.</a:t>
            </a:r>
            <a:endParaRPr lang="en-IN" sz="1800" b="0" strike="noStrike" spc="-1">
              <a:latin typeface="Arial"/>
            </a:endParaRPr>
          </a:p>
          <a:p>
            <a:pPr>
              <a:lnSpc>
                <a:spcPct val="100000"/>
              </a:lnSpc>
            </a:pPr>
            <a:endParaRPr lang="en-IN" sz="1800" b="0" strike="noStrike" spc="-1">
              <a:latin typeface="Arial"/>
            </a:endParaRPr>
          </a:p>
          <a:p>
            <a:pPr marL="285840" indent="-285480">
              <a:lnSpc>
                <a:spcPct val="100000"/>
              </a:lnSpc>
              <a:buClr>
                <a:srgbClr val="000000"/>
              </a:buClr>
              <a:buFont typeface="Arial"/>
              <a:buChar char="•"/>
            </a:pPr>
            <a:r>
              <a:rPr lang="en-IN" sz="1800" b="0" strike="noStrike" spc="-1">
                <a:solidFill>
                  <a:srgbClr val="000000"/>
                </a:solidFill>
                <a:latin typeface="Helvetica Neue"/>
              </a:rPr>
              <a:t> First, some images are very dark [pic(0,2) and pic(4,4) ] and sometimes different color illumination is confusing [pic (3,3)]. </a:t>
            </a:r>
            <a:endParaRPr lang="en-IN" sz="1800" b="0" strike="noStrike" spc="-1">
              <a:latin typeface="Arial"/>
            </a:endParaRPr>
          </a:p>
          <a:p>
            <a:pPr marL="285840" indent="-285480">
              <a:lnSpc>
                <a:spcPct val="100000"/>
              </a:lnSpc>
              <a:buClr>
                <a:srgbClr val="000000"/>
              </a:buClr>
              <a:buFont typeface="Arial"/>
              <a:buChar char="•"/>
            </a:pPr>
            <a:r>
              <a:rPr lang="en-IN" sz="1800" b="0" strike="noStrike" spc="-1">
                <a:solidFill>
                  <a:srgbClr val="000000"/>
                </a:solidFill>
                <a:latin typeface="Helvetica Neue"/>
              </a:rPr>
              <a:t>Second, we can get the uninformative dark areas for some pictures [pic(0,1), pic(0,3)]. This is important when we reduce the picture size, as informative areas become too small. So it is intuitive to crop the uninformative areas out in the second case.</a:t>
            </a:r>
            <a:endParaRPr lang="en-IN" sz="1800" b="0" strike="noStrike" spc="-1">
              <a:latin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en-US" sz="4400" b="0" strike="noStrike" spc="-1">
                <a:solidFill>
                  <a:srgbClr val="2F5597"/>
                </a:solidFill>
                <a:latin typeface="Times New Roman"/>
              </a:rPr>
              <a:t>Preprocessing – Classification Model (Image Processing)</a:t>
            </a:r>
            <a:endParaRPr lang="en-US" sz="4400" b="0" strike="noStrike" spc="-1">
              <a:solidFill>
                <a:srgbClr val="000000"/>
              </a:solidFill>
              <a:latin typeface="Calibri"/>
            </a:endParaRPr>
          </a:p>
        </p:txBody>
      </p:sp>
      <p:pic>
        <p:nvPicPr>
          <p:cNvPr id="167" name="Content Placeholder 5"/>
          <p:cNvPicPr/>
          <p:nvPr/>
        </p:nvPicPr>
        <p:blipFill>
          <a:blip r:embed="rId2"/>
          <a:stretch/>
        </p:blipFill>
        <p:spPr>
          <a:xfrm>
            <a:off x="838080" y="2112840"/>
            <a:ext cx="1990440" cy="1809360"/>
          </a:xfrm>
          <a:prstGeom prst="rect">
            <a:avLst/>
          </a:prstGeom>
          <a:ln>
            <a:noFill/>
          </a:ln>
        </p:spPr>
      </p:pic>
      <p:pic>
        <p:nvPicPr>
          <p:cNvPr id="168" name="Content Placeholder 12"/>
          <p:cNvPicPr/>
          <p:nvPr/>
        </p:nvPicPr>
        <p:blipFill>
          <a:blip r:embed="rId3"/>
          <a:stretch/>
        </p:blipFill>
        <p:spPr>
          <a:xfrm>
            <a:off x="9421920" y="2151000"/>
            <a:ext cx="1847520" cy="1771200"/>
          </a:xfrm>
          <a:prstGeom prst="rect">
            <a:avLst/>
          </a:prstGeom>
          <a:ln>
            <a:noFill/>
          </a:ln>
        </p:spPr>
      </p:pic>
      <p:pic>
        <p:nvPicPr>
          <p:cNvPr id="169" name="Picture 7"/>
          <p:cNvPicPr/>
          <p:nvPr/>
        </p:nvPicPr>
        <p:blipFill>
          <a:blip r:embed="rId4"/>
          <a:srcRect t="5940"/>
          <a:stretch/>
        </p:blipFill>
        <p:spPr>
          <a:xfrm>
            <a:off x="3432600" y="2187360"/>
            <a:ext cx="2057040" cy="1809360"/>
          </a:xfrm>
          <a:prstGeom prst="rect">
            <a:avLst/>
          </a:prstGeom>
          <a:ln>
            <a:noFill/>
          </a:ln>
        </p:spPr>
      </p:pic>
      <p:sp>
        <p:nvSpPr>
          <p:cNvPr id="170" name="CustomShape 2"/>
          <p:cNvSpPr/>
          <p:nvPr/>
        </p:nvSpPr>
        <p:spPr>
          <a:xfrm>
            <a:off x="2806200" y="2740320"/>
            <a:ext cx="559440" cy="251640"/>
          </a:xfrm>
          <a:prstGeom prst="rightArrow">
            <a:avLst>
              <a:gd name="adj1" fmla="val 50000"/>
              <a:gd name="adj2" fmla="val 50000"/>
            </a:avLst>
          </a:prstGeom>
          <a:ln/>
        </p:spPr>
        <p:style>
          <a:lnRef idx="2">
            <a:schemeClr val="accent1">
              <a:shade val="50000"/>
            </a:schemeClr>
          </a:lnRef>
          <a:fillRef idx="1">
            <a:schemeClr val="accent1"/>
          </a:fillRef>
          <a:effectRef idx="0">
            <a:schemeClr val="accent1"/>
          </a:effectRef>
          <a:fontRef idx="minor"/>
        </p:style>
      </p:sp>
      <p:sp>
        <p:nvSpPr>
          <p:cNvPr id="171" name="CustomShape 3"/>
          <p:cNvSpPr/>
          <p:nvPr/>
        </p:nvSpPr>
        <p:spPr>
          <a:xfrm>
            <a:off x="2624040" y="2992320"/>
            <a:ext cx="923400" cy="2728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IN" sz="1200" b="0" strike="noStrike" spc="-1">
                <a:solidFill>
                  <a:srgbClr val="000000"/>
                </a:solidFill>
                <a:latin typeface="Calibri"/>
              </a:rPr>
              <a:t>To grayscale</a:t>
            </a:r>
            <a:endParaRPr lang="en-IN" sz="1200" b="0" strike="noStrike" spc="-1">
              <a:latin typeface="Arial"/>
            </a:endParaRPr>
          </a:p>
        </p:txBody>
      </p:sp>
      <p:sp>
        <p:nvSpPr>
          <p:cNvPr id="172" name="CustomShape 4"/>
          <p:cNvSpPr/>
          <p:nvPr/>
        </p:nvSpPr>
        <p:spPr>
          <a:xfrm>
            <a:off x="1145520" y="3974400"/>
            <a:ext cx="4440960" cy="1461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IN" sz="1800" b="0" strike="noStrike" spc="-1">
                <a:solidFill>
                  <a:srgbClr val="000000"/>
                </a:solidFill>
                <a:latin typeface="Times New Roman"/>
              </a:rPr>
              <a:t>We can try gray scale and understand better for some pictures, as color distraction is gone. For example, we can see more blood clearer in the upper part of pic above which has severity of level 4.</a:t>
            </a:r>
            <a:endParaRPr lang="en-IN" sz="1800" b="0" strike="noStrike" spc="-1">
              <a:latin typeface="Arial"/>
            </a:endParaRPr>
          </a:p>
        </p:txBody>
      </p:sp>
      <p:pic>
        <p:nvPicPr>
          <p:cNvPr id="173" name="Picture 13"/>
          <p:cNvPicPr/>
          <p:nvPr/>
        </p:nvPicPr>
        <p:blipFill>
          <a:blip r:embed="rId4"/>
          <a:srcRect t="5940"/>
          <a:stretch/>
        </p:blipFill>
        <p:spPr>
          <a:xfrm>
            <a:off x="6845040" y="2164680"/>
            <a:ext cx="2057040" cy="1809360"/>
          </a:xfrm>
          <a:prstGeom prst="rect">
            <a:avLst/>
          </a:prstGeom>
          <a:ln>
            <a:noFill/>
          </a:ln>
        </p:spPr>
      </p:pic>
      <p:sp>
        <p:nvSpPr>
          <p:cNvPr id="174" name="CustomShape 5"/>
          <p:cNvSpPr/>
          <p:nvPr/>
        </p:nvSpPr>
        <p:spPr>
          <a:xfrm>
            <a:off x="8792640" y="2678040"/>
            <a:ext cx="578520" cy="318960"/>
          </a:xfrm>
          <a:prstGeom prst="rightArrow">
            <a:avLst>
              <a:gd name="adj1" fmla="val 50000"/>
              <a:gd name="adj2" fmla="val 50000"/>
            </a:avLst>
          </a:prstGeom>
          <a:ln/>
        </p:spPr>
        <p:style>
          <a:lnRef idx="2">
            <a:schemeClr val="accent1">
              <a:shade val="50000"/>
            </a:schemeClr>
          </a:lnRef>
          <a:fillRef idx="1">
            <a:schemeClr val="accent1"/>
          </a:fillRef>
          <a:effectRef idx="0">
            <a:schemeClr val="accent1"/>
          </a:effectRef>
          <a:fontRef idx="minor"/>
        </p:style>
      </p:sp>
      <p:sp>
        <p:nvSpPr>
          <p:cNvPr id="175" name="CustomShape 6"/>
          <p:cNvSpPr/>
          <p:nvPr/>
        </p:nvSpPr>
        <p:spPr>
          <a:xfrm>
            <a:off x="8672040" y="3036960"/>
            <a:ext cx="929520" cy="637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IN" sz="1200" b="0" strike="noStrike" spc="-1">
                <a:solidFill>
                  <a:srgbClr val="000000"/>
                </a:solidFill>
                <a:latin typeface="Calibri"/>
              </a:rPr>
              <a:t>Improving light conditions</a:t>
            </a:r>
            <a:endParaRPr lang="en-IN" sz="1200" b="0" strike="noStrike" spc="-1">
              <a:latin typeface="Arial"/>
            </a:endParaRPr>
          </a:p>
        </p:txBody>
      </p:sp>
      <p:sp>
        <p:nvSpPr>
          <p:cNvPr id="176" name="CustomShape 7"/>
          <p:cNvSpPr/>
          <p:nvPr/>
        </p:nvSpPr>
        <p:spPr>
          <a:xfrm>
            <a:off x="7035480" y="4065120"/>
            <a:ext cx="4092480" cy="63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IN" sz="1800" b="0" strike="noStrike" spc="-1">
                <a:solidFill>
                  <a:srgbClr val="000000"/>
                </a:solidFill>
                <a:latin typeface="Times New Roman"/>
              </a:rPr>
              <a:t>We can blend the image with its </a:t>
            </a:r>
            <a:r>
              <a:rPr lang="en-IN" sz="1800" b="1" strike="noStrike" spc="-1">
                <a:solidFill>
                  <a:srgbClr val="000000"/>
                </a:solidFill>
                <a:latin typeface="Times New Roman"/>
              </a:rPr>
              <a:t>gaussian blurred image </a:t>
            </a:r>
            <a:r>
              <a:rPr lang="en-IN" sz="1800" b="0" strike="noStrike" spc="-1">
                <a:solidFill>
                  <a:srgbClr val="000000"/>
                </a:solidFill>
                <a:latin typeface="Times New Roman"/>
              </a:rPr>
              <a:t>with weights as 4 and -4</a:t>
            </a:r>
            <a:endParaRPr lang="en-IN" sz="1800" b="0" strike="noStrike" spc="-1">
              <a:latin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en-US" sz="4400" b="0" strike="noStrike" spc="-1">
                <a:solidFill>
                  <a:srgbClr val="2F5597"/>
                </a:solidFill>
                <a:latin typeface="Times New Roman"/>
              </a:rPr>
              <a:t>Preprocessing – Classification Model (Image Processing)</a:t>
            </a:r>
            <a:endParaRPr lang="en-US" sz="4400" b="0" strike="noStrike" spc="-1">
              <a:solidFill>
                <a:srgbClr val="000000"/>
              </a:solidFill>
              <a:latin typeface="Calibri"/>
            </a:endParaRPr>
          </a:p>
        </p:txBody>
      </p:sp>
      <p:pic>
        <p:nvPicPr>
          <p:cNvPr id="178" name="Content Placeholder 17"/>
          <p:cNvPicPr/>
          <p:nvPr/>
        </p:nvPicPr>
        <p:blipFill>
          <a:blip r:embed="rId2"/>
          <a:stretch/>
        </p:blipFill>
        <p:spPr>
          <a:xfrm>
            <a:off x="6467760" y="1924920"/>
            <a:ext cx="5378040" cy="3663720"/>
          </a:xfrm>
          <a:prstGeom prst="rect">
            <a:avLst/>
          </a:prstGeom>
          <a:ln>
            <a:noFill/>
          </a:ln>
        </p:spPr>
      </p:pic>
      <p:pic>
        <p:nvPicPr>
          <p:cNvPr id="179" name="Picture 18"/>
          <p:cNvPicPr/>
          <p:nvPr/>
        </p:nvPicPr>
        <p:blipFill>
          <a:blip r:embed="rId3"/>
          <a:stretch/>
        </p:blipFill>
        <p:spPr>
          <a:xfrm>
            <a:off x="518040" y="1924920"/>
            <a:ext cx="5525280" cy="3663720"/>
          </a:xfrm>
          <a:prstGeom prst="rect">
            <a:avLst/>
          </a:prstGeom>
          <a:ln>
            <a:noFill/>
          </a:ln>
        </p:spPr>
      </p:pic>
      <p:sp>
        <p:nvSpPr>
          <p:cNvPr id="180" name="CustomShape 2"/>
          <p:cNvSpPr/>
          <p:nvPr/>
        </p:nvSpPr>
        <p:spPr>
          <a:xfrm>
            <a:off x="6043680" y="3526920"/>
            <a:ext cx="319680" cy="242280"/>
          </a:xfrm>
          <a:prstGeom prst="rightArrow">
            <a:avLst>
              <a:gd name="adj1" fmla="val 50000"/>
              <a:gd name="adj2" fmla="val 50000"/>
            </a:avLst>
          </a:prstGeom>
          <a:ln/>
        </p:spPr>
        <p:style>
          <a:lnRef idx="2">
            <a:schemeClr val="accent1">
              <a:shade val="50000"/>
            </a:schemeClr>
          </a:lnRef>
          <a:fillRef idx="1">
            <a:schemeClr val="accent1"/>
          </a:fillRef>
          <a:effectRef idx="0">
            <a:schemeClr val="accent1"/>
          </a:effectRef>
          <a:fontRef idx="minor"/>
        </p:style>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extShape 1"/>
          <p:cNvSpPr txBox="1"/>
          <p:nvPr/>
        </p:nvSpPr>
        <p:spPr>
          <a:xfrm>
            <a:off x="838080" y="365040"/>
            <a:ext cx="10515240" cy="1325160"/>
          </a:xfrm>
          <a:prstGeom prst="rect">
            <a:avLst/>
          </a:prstGeom>
          <a:noFill/>
          <a:ln>
            <a:noFill/>
          </a:ln>
        </p:spPr>
        <p:txBody>
          <a:bodyPr anchor="ctr">
            <a:noAutofit/>
          </a:bodyPr>
          <a:lstStyle/>
          <a:p>
            <a:pPr>
              <a:lnSpc>
                <a:spcPct val="90000"/>
              </a:lnSpc>
            </a:pPr>
            <a:r>
              <a:rPr lang="en-US" sz="4400" b="0" strike="noStrike" spc="-1">
                <a:solidFill>
                  <a:srgbClr val="2F5597"/>
                </a:solidFill>
                <a:latin typeface="Times New Roman"/>
              </a:rPr>
              <a:t>Preprocessing – Classification Model (Image Processing)</a:t>
            </a:r>
            <a:endParaRPr lang="en-US" sz="4400" b="0" strike="noStrike" spc="-1">
              <a:solidFill>
                <a:srgbClr val="000000"/>
              </a:solidFill>
              <a:latin typeface="Calibri"/>
            </a:endParaRPr>
          </a:p>
        </p:txBody>
      </p:sp>
      <p:sp>
        <p:nvSpPr>
          <p:cNvPr id="182" name="TextShape 2"/>
          <p:cNvSpPr txBox="1"/>
          <p:nvPr/>
        </p:nvSpPr>
        <p:spPr>
          <a:xfrm>
            <a:off x="492840" y="1914120"/>
            <a:ext cx="3033720" cy="3216960"/>
          </a:xfrm>
          <a:prstGeom prst="rect">
            <a:avLst/>
          </a:prstGeom>
          <a:noFill/>
          <a:ln>
            <a:noFill/>
          </a:ln>
        </p:spPr>
        <p:txBody>
          <a:bodyPr>
            <a:normAutofit lnSpcReduction="10000"/>
          </a:bodyPr>
          <a:lstStyle/>
          <a:p>
            <a:pPr marL="228600" indent="-228240">
              <a:lnSpc>
                <a:spcPct val="90000"/>
              </a:lnSpc>
              <a:spcBef>
                <a:spcPts val="1001"/>
              </a:spcBef>
              <a:buClr>
                <a:srgbClr val="000000"/>
              </a:buClr>
              <a:buFont typeface="Arial"/>
              <a:buChar char="•"/>
            </a:pPr>
            <a:r>
              <a:rPr lang="en-US" sz="1800" b="0" strike="noStrike" spc="-1">
                <a:solidFill>
                  <a:srgbClr val="000000"/>
                </a:solidFill>
                <a:latin typeface="Times New Roman"/>
              </a:rPr>
              <a:t>We can further improve the preprocessing process by </a:t>
            </a:r>
            <a:r>
              <a:rPr lang="en-US" sz="1800" b="1" strike="noStrike" spc="-1">
                <a:solidFill>
                  <a:srgbClr val="000000"/>
                </a:solidFill>
                <a:latin typeface="Times New Roman"/>
              </a:rPr>
              <a:t>auto-cropping / circle-cropping (around the center of the image)</a:t>
            </a:r>
            <a:r>
              <a:rPr lang="en-US" sz="1800" b="0" strike="noStrike" spc="-1">
                <a:solidFill>
                  <a:srgbClr val="000000"/>
                </a:solidFill>
                <a:latin typeface="Times New Roman"/>
              </a:rPr>
              <a:t> the images to remove unwanted black borders. </a:t>
            </a:r>
            <a:endParaRPr lang="en-US" sz="1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en-US" sz="1800" b="0" strike="noStrike" spc="-1">
                <a:solidFill>
                  <a:srgbClr val="000000"/>
                </a:solidFill>
                <a:latin typeface="Times New Roman"/>
              </a:rPr>
              <a:t>Also colored images with light blending gave better results. So we applied light blending with auto cropping / circle-cropping on colored images itself.</a:t>
            </a:r>
            <a:endParaRPr lang="en-US" sz="1800" b="0" strike="noStrike" spc="-1">
              <a:solidFill>
                <a:srgbClr val="000000"/>
              </a:solidFill>
              <a:latin typeface="Calibri"/>
            </a:endParaRPr>
          </a:p>
        </p:txBody>
      </p:sp>
      <p:pic>
        <p:nvPicPr>
          <p:cNvPr id="183" name="Picture 5"/>
          <p:cNvPicPr/>
          <p:nvPr/>
        </p:nvPicPr>
        <p:blipFill>
          <a:blip r:embed="rId2"/>
          <a:srcRect l="16084" t="22938" r="34372"/>
          <a:stretch/>
        </p:blipFill>
        <p:spPr>
          <a:xfrm>
            <a:off x="8556840" y="1690560"/>
            <a:ext cx="2427120" cy="1990080"/>
          </a:xfrm>
          <a:prstGeom prst="rect">
            <a:avLst/>
          </a:prstGeom>
          <a:ln>
            <a:noFill/>
          </a:ln>
        </p:spPr>
      </p:pic>
      <p:pic>
        <p:nvPicPr>
          <p:cNvPr id="184" name="Picture 7"/>
          <p:cNvPicPr/>
          <p:nvPr/>
        </p:nvPicPr>
        <p:blipFill>
          <a:blip r:embed="rId3"/>
          <a:srcRect t="9776" r="5102"/>
          <a:stretch/>
        </p:blipFill>
        <p:spPr>
          <a:xfrm>
            <a:off x="3926160" y="2340720"/>
            <a:ext cx="3976920" cy="2680920"/>
          </a:xfrm>
          <a:prstGeom prst="rect">
            <a:avLst/>
          </a:prstGeom>
          <a:ln>
            <a:noFill/>
          </a:ln>
        </p:spPr>
      </p:pic>
      <p:pic>
        <p:nvPicPr>
          <p:cNvPr id="185" name="Picture 9"/>
          <p:cNvPicPr/>
          <p:nvPr/>
        </p:nvPicPr>
        <p:blipFill>
          <a:blip r:embed="rId4"/>
          <a:srcRect l="1651" t="22084" r="46347"/>
          <a:stretch/>
        </p:blipFill>
        <p:spPr>
          <a:xfrm>
            <a:off x="8665200" y="4074480"/>
            <a:ext cx="2211120" cy="2113200"/>
          </a:xfrm>
          <a:prstGeom prst="rect">
            <a:avLst/>
          </a:prstGeom>
          <a:ln>
            <a:noFill/>
          </a:ln>
        </p:spPr>
      </p:pic>
      <p:sp>
        <p:nvSpPr>
          <p:cNvPr id="186" name="CustomShape 3"/>
          <p:cNvSpPr/>
          <p:nvPr/>
        </p:nvSpPr>
        <p:spPr>
          <a:xfrm>
            <a:off x="8005680" y="2743200"/>
            <a:ext cx="455400" cy="354240"/>
          </a:xfrm>
          <a:prstGeom prst="rightArrow">
            <a:avLst>
              <a:gd name="adj1" fmla="val 50000"/>
              <a:gd name="adj2" fmla="val 50000"/>
            </a:avLst>
          </a:prstGeom>
          <a:ln/>
        </p:spPr>
        <p:style>
          <a:lnRef idx="2">
            <a:schemeClr val="accent1">
              <a:shade val="50000"/>
            </a:schemeClr>
          </a:lnRef>
          <a:fillRef idx="1">
            <a:schemeClr val="accent1"/>
          </a:fillRef>
          <a:effectRef idx="0">
            <a:schemeClr val="accent1"/>
          </a:effectRef>
          <a:fontRef idx="minor"/>
        </p:style>
      </p:sp>
      <p:sp>
        <p:nvSpPr>
          <p:cNvPr id="187" name="CustomShape 4"/>
          <p:cNvSpPr/>
          <p:nvPr/>
        </p:nvSpPr>
        <p:spPr>
          <a:xfrm>
            <a:off x="8005680" y="4515840"/>
            <a:ext cx="455400" cy="354240"/>
          </a:xfrm>
          <a:prstGeom prst="rightArrow">
            <a:avLst>
              <a:gd name="adj1" fmla="val 50000"/>
              <a:gd name="adj2" fmla="val 50000"/>
            </a:avLst>
          </a:prstGeom>
          <a:ln/>
        </p:spPr>
        <p:style>
          <a:lnRef idx="2">
            <a:schemeClr val="accent1">
              <a:shade val="50000"/>
            </a:schemeClr>
          </a:lnRef>
          <a:fillRef idx="1">
            <a:schemeClr val="accent1"/>
          </a:fillRef>
          <a:effectRef idx="0">
            <a:schemeClr val="accent1"/>
          </a:effectRef>
          <a:fontRef idx="minor"/>
        </p:style>
      </p:sp>
      <p:sp>
        <p:nvSpPr>
          <p:cNvPr id="188" name="CustomShape 5"/>
          <p:cNvSpPr/>
          <p:nvPr/>
        </p:nvSpPr>
        <p:spPr>
          <a:xfrm>
            <a:off x="10776960" y="2174040"/>
            <a:ext cx="112860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IN" sz="1800" b="0" strike="noStrike" spc="-1">
                <a:solidFill>
                  <a:srgbClr val="000000"/>
                </a:solidFill>
                <a:latin typeface="Calibri"/>
              </a:rPr>
              <a:t>Circle cropped image</a:t>
            </a:r>
            <a:endParaRPr lang="en-IN" sz="1800" b="0" strike="noStrike" spc="-1">
              <a:latin typeface="Arial"/>
            </a:endParaRPr>
          </a:p>
        </p:txBody>
      </p:sp>
      <p:sp>
        <p:nvSpPr>
          <p:cNvPr id="189" name="CustomShape 6"/>
          <p:cNvSpPr/>
          <p:nvPr/>
        </p:nvSpPr>
        <p:spPr>
          <a:xfrm>
            <a:off x="10789200" y="4560120"/>
            <a:ext cx="112860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IN" sz="1800" b="0" strike="noStrike" spc="-1">
                <a:solidFill>
                  <a:srgbClr val="000000"/>
                </a:solidFill>
                <a:latin typeface="Calibri"/>
              </a:rPr>
              <a:t>Auto cropped image</a:t>
            </a:r>
            <a:endParaRPr lang="en-IN" sz="1800" b="0" strike="noStrike" spc="-1">
              <a:latin typeface="Arial"/>
            </a:endParaRPr>
          </a:p>
        </p:txBody>
      </p:sp>
      <p:sp>
        <p:nvSpPr>
          <p:cNvPr id="190" name="CustomShape 7"/>
          <p:cNvSpPr/>
          <p:nvPr/>
        </p:nvSpPr>
        <p:spPr>
          <a:xfrm>
            <a:off x="5332320" y="5131080"/>
            <a:ext cx="15267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IN" sz="1800" b="0" strike="noStrike" spc="-1">
                <a:solidFill>
                  <a:srgbClr val="000000"/>
                </a:solidFill>
                <a:latin typeface="Calibri"/>
              </a:rPr>
              <a:t>Original Image</a:t>
            </a:r>
            <a:endParaRPr lang="en-IN" sz="1800" b="0" strike="noStrike" spc="-1">
              <a:latin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TextShape 1"/>
          <p:cNvSpPr txBox="1"/>
          <p:nvPr/>
        </p:nvSpPr>
        <p:spPr>
          <a:xfrm>
            <a:off x="692640" y="374400"/>
            <a:ext cx="10806120" cy="782280"/>
          </a:xfrm>
          <a:prstGeom prst="rect">
            <a:avLst/>
          </a:prstGeom>
          <a:noFill/>
          <a:ln>
            <a:noFill/>
          </a:ln>
        </p:spPr>
        <p:txBody>
          <a:bodyPr anchor="ctr">
            <a:noAutofit/>
          </a:bodyPr>
          <a:lstStyle/>
          <a:p>
            <a:pPr algn="ctr">
              <a:lnSpc>
                <a:spcPct val="90000"/>
              </a:lnSpc>
            </a:pPr>
            <a:r>
              <a:rPr lang="en-US" sz="4000" b="0" strike="noStrike" spc="-1" dirty="0">
                <a:solidFill>
                  <a:srgbClr val="2F5597"/>
                </a:solidFill>
                <a:latin typeface="Times New Roman"/>
              </a:rPr>
              <a:t>Preprocessing – Classification Model (Image Processing)</a:t>
            </a:r>
            <a:endParaRPr lang="en-US" sz="4000" b="0" strike="noStrike" spc="-1" dirty="0">
              <a:solidFill>
                <a:srgbClr val="000000"/>
              </a:solidFill>
              <a:latin typeface="Calibri"/>
            </a:endParaRPr>
          </a:p>
        </p:txBody>
      </p:sp>
      <p:sp>
        <p:nvSpPr>
          <p:cNvPr id="192" name="CustomShape 2"/>
          <p:cNvSpPr/>
          <p:nvPr/>
        </p:nvSpPr>
        <p:spPr>
          <a:xfrm>
            <a:off x="692640" y="6114240"/>
            <a:ext cx="1071108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282829"/>
              </a:buClr>
              <a:buFont typeface="Arial"/>
              <a:buChar char="•"/>
            </a:pPr>
            <a:r>
              <a:rPr lang="en-IN" sz="1800" b="0" strike="noStrike" spc="-1">
                <a:solidFill>
                  <a:srgbClr val="282829"/>
                </a:solidFill>
                <a:latin typeface="-apple-system"/>
              </a:rPr>
              <a:t>Finally we are left with dataset as shown above which will be used to train the model.</a:t>
            </a:r>
            <a:endParaRPr lang="en-IN" sz="1800" b="0" strike="noStrike" spc="-1">
              <a:latin typeface="Arial"/>
            </a:endParaRPr>
          </a:p>
        </p:txBody>
      </p:sp>
      <p:pic>
        <p:nvPicPr>
          <p:cNvPr id="193" name="Picture 11"/>
          <p:cNvPicPr/>
          <p:nvPr/>
        </p:nvPicPr>
        <p:blipFill>
          <a:blip r:embed="rId2"/>
          <a:stretch/>
        </p:blipFill>
        <p:spPr>
          <a:xfrm>
            <a:off x="227880" y="1341720"/>
            <a:ext cx="5722920" cy="3750480"/>
          </a:xfrm>
          <a:prstGeom prst="rect">
            <a:avLst/>
          </a:prstGeom>
          <a:ln>
            <a:noFill/>
          </a:ln>
        </p:spPr>
      </p:pic>
      <p:pic>
        <p:nvPicPr>
          <p:cNvPr id="194" name="Picture 12"/>
          <p:cNvPicPr/>
          <p:nvPr/>
        </p:nvPicPr>
        <p:blipFill>
          <a:blip r:embed="rId3"/>
          <a:stretch/>
        </p:blipFill>
        <p:spPr>
          <a:xfrm>
            <a:off x="6240960" y="1383120"/>
            <a:ext cx="5722920" cy="3709080"/>
          </a:xfrm>
          <a:prstGeom prst="rect">
            <a:avLst/>
          </a:prstGeom>
          <a:ln>
            <a:noFill/>
          </a:ln>
        </p:spPr>
      </p:pic>
      <p:sp>
        <p:nvSpPr>
          <p:cNvPr id="195" name="CustomShape 3"/>
          <p:cNvSpPr/>
          <p:nvPr/>
        </p:nvSpPr>
        <p:spPr>
          <a:xfrm>
            <a:off x="2124360" y="5234040"/>
            <a:ext cx="19292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IN" sz="1800" b="0" strike="noStrike" spc="-1">
                <a:solidFill>
                  <a:srgbClr val="000000"/>
                </a:solidFill>
                <a:latin typeface="Calibri"/>
              </a:rPr>
              <a:t>Auto-cropped data</a:t>
            </a:r>
            <a:endParaRPr lang="en-IN" sz="1800" b="0" strike="noStrike" spc="-1">
              <a:latin typeface="Arial"/>
            </a:endParaRPr>
          </a:p>
        </p:txBody>
      </p:sp>
      <p:sp>
        <p:nvSpPr>
          <p:cNvPr id="196" name="CustomShape 4"/>
          <p:cNvSpPr/>
          <p:nvPr/>
        </p:nvSpPr>
        <p:spPr>
          <a:xfrm>
            <a:off x="8071920" y="5234040"/>
            <a:ext cx="199296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IN" sz="1800" b="0" strike="noStrike" spc="-1">
                <a:solidFill>
                  <a:srgbClr val="000000"/>
                </a:solidFill>
                <a:latin typeface="Calibri"/>
              </a:rPr>
              <a:t>Circle-cropped data</a:t>
            </a:r>
            <a:endParaRPr lang="en-IN" sz="1800" b="0" strike="noStrike" spc="-1">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TextShape 1"/>
          <p:cNvSpPr txBox="1"/>
          <p:nvPr/>
        </p:nvSpPr>
        <p:spPr>
          <a:xfrm>
            <a:off x="692640" y="235800"/>
            <a:ext cx="10806120" cy="782280"/>
          </a:xfrm>
          <a:prstGeom prst="rect">
            <a:avLst/>
          </a:prstGeom>
          <a:noFill/>
          <a:ln>
            <a:noFill/>
          </a:ln>
        </p:spPr>
        <p:txBody>
          <a:bodyPr anchor="ctr">
            <a:normAutofit/>
          </a:bodyPr>
          <a:lstStyle/>
          <a:p>
            <a:pPr algn="ctr">
              <a:lnSpc>
                <a:spcPct val="90000"/>
              </a:lnSpc>
            </a:pPr>
            <a:r>
              <a:rPr lang="en-US" sz="4800" b="0" strike="noStrike" spc="-1">
                <a:solidFill>
                  <a:srgbClr val="2F5597"/>
                </a:solidFill>
                <a:latin typeface="Times New Roman"/>
              </a:rPr>
              <a:t>Model Training – VGG16</a:t>
            </a:r>
            <a:endParaRPr lang="en-US" sz="4800" b="0" strike="noStrike" spc="-1">
              <a:solidFill>
                <a:srgbClr val="000000"/>
              </a:solidFill>
              <a:latin typeface="Calibri"/>
            </a:endParaRPr>
          </a:p>
        </p:txBody>
      </p:sp>
      <p:sp>
        <p:nvSpPr>
          <p:cNvPr id="198" name="CustomShape 2"/>
          <p:cNvSpPr/>
          <p:nvPr/>
        </p:nvSpPr>
        <p:spPr>
          <a:xfrm>
            <a:off x="520200" y="1186560"/>
            <a:ext cx="11151000" cy="255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191000"/>
              </a:buClr>
              <a:buFont typeface="Arial"/>
              <a:buChar char="•"/>
            </a:pPr>
            <a:r>
              <a:rPr lang="en-IN" sz="1800" b="1" strike="noStrike" spc="-1">
                <a:solidFill>
                  <a:srgbClr val="191000"/>
                </a:solidFill>
                <a:latin typeface="Times New Roman"/>
              </a:rPr>
              <a:t>VGG16</a:t>
            </a:r>
            <a:r>
              <a:rPr lang="en-IN" sz="1800" b="0" strike="noStrike" spc="-1">
                <a:solidFill>
                  <a:srgbClr val="191000"/>
                </a:solidFill>
                <a:latin typeface="Times New Roman"/>
              </a:rPr>
              <a:t> is a convolutional neural network model proposed by K. Simonyan and A. Zisserman from the University of Oxford in the paper “Very Deep Convolutional Networks for Large-Scale Image Recognition”. The model achieves 92.7% top-5 test accuracy in ImageNet, which is a dataset of over 14 million images belonging to 1000 classes</a:t>
            </a:r>
            <a:endParaRPr lang="en-IN" sz="1800" b="0" strike="noStrike" spc="-1">
              <a:latin typeface="Arial"/>
            </a:endParaRPr>
          </a:p>
          <a:p>
            <a:pPr>
              <a:lnSpc>
                <a:spcPct val="100000"/>
              </a:lnSpc>
            </a:pPr>
            <a:endParaRPr lang="en-IN" sz="1800" b="0" strike="noStrike" spc="-1">
              <a:latin typeface="Arial"/>
            </a:endParaRPr>
          </a:p>
          <a:p>
            <a:pPr marL="285840" indent="-285480">
              <a:lnSpc>
                <a:spcPct val="100000"/>
              </a:lnSpc>
              <a:buClr>
                <a:srgbClr val="000000"/>
              </a:buClr>
              <a:buFont typeface="Arial"/>
              <a:buChar char="•"/>
            </a:pPr>
            <a:r>
              <a:rPr lang="en-IN" sz="1800" b="0" strike="noStrike" spc="-1">
                <a:solidFill>
                  <a:srgbClr val="000000"/>
                </a:solidFill>
                <a:latin typeface="Times New Roman"/>
              </a:rPr>
              <a:t>We use pre-trained </a:t>
            </a:r>
            <a:r>
              <a:rPr lang="en-IN" sz="1800" b="1" strike="noStrike" spc="-1">
                <a:solidFill>
                  <a:srgbClr val="000000"/>
                </a:solidFill>
                <a:latin typeface="Times New Roman"/>
              </a:rPr>
              <a:t>VGG16</a:t>
            </a:r>
            <a:r>
              <a:rPr lang="en-IN" sz="1800" b="0" strike="noStrike" spc="-1">
                <a:solidFill>
                  <a:srgbClr val="000000"/>
                </a:solidFill>
                <a:latin typeface="Times New Roman"/>
              </a:rPr>
              <a:t> model to save enormous computational power and time required to train a model. Also since the data in medical field is not much it is better to use a pre-trained model. </a:t>
            </a:r>
            <a:endParaRPr lang="en-IN" sz="1800" b="0" strike="noStrike" spc="-1">
              <a:latin typeface="Arial"/>
            </a:endParaRPr>
          </a:p>
          <a:p>
            <a:pPr>
              <a:lnSpc>
                <a:spcPct val="100000"/>
              </a:lnSpc>
            </a:pPr>
            <a:endParaRPr lang="en-IN" sz="1800" b="0" strike="noStrike" spc="-1">
              <a:latin typeface="Arial"/>
            </a:endParaRPr>
          </a:p>
          <a:p>
            <a:pPr>
              <a:lnSpc>
                <a:spcPct val="100000"/>
              </a:lnSpc>
            </a:pPr>
            <a:endParaRPr lang="en-IN" sz="1800" b="0" strike="noStrike" spc="-1">
              <a:latin typeface="Arial"/>
            </a:endParaRPr>
          </a:p>
        </p:txBody>
      </p:sp>
      <p:pic>
        <p:nvPicPr>
          <p:cNvPr id="199" name="Picture 2"/>
          <p:cNvPicPr/>
          <p:nvPr/>
        </p:nvPicPr>
        <p:blipFill>
          <a:blip r:embed="rId2"/>
          <a:stretch/>
        </p:blipFill>
        <p:spPr>
          <a:xfrm>
            <a:off x="692640" y="3429000"/>
            <a:ext cx="11429640" cy="2800080"/>
          </a:xfrm>
          <a:prstGeom prst="rect">
            <a:avLst/>
          </a:prstGeom>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extShape 1"/>
          <p:cNvSpPr txBox="1"/>
          <p:nvPr/>
        </p:nvSpPr>
        <p:spPr>
          <a:xfrm>
            <a:off x="692640" y="235800"/>
            <a:ext cx="10806120" cy="782280"/>
          </a:xfrm>
          <a:prstGeom prst="rect">
            <a:avLst/>
          </a:prstGeom>
          <a:noFill/>
          <a:ln>
            <a:noFill/>
          </a:ln>
        </p:spPr>
        <p:txBody>
          <a:bodyPr anchor="ctr">
            <a:normAutofit/>
          </a:bodyPr>
          <a:lstStyle/>
          <a:p>
            <a:pPr algn="ctr">
              <a:lnSpc>
                <a:spcPct val="90000"/>
              </a:lnSpc>
            </a:pPr>
            <a:r>
              <a:rPr lang="en-US" sz="4800" b="0" strike="noStrike" spc="-1">
                <a:solidFill>
                  <a:srgbClr val="2F5597"/>
                </a:solidFill>
                <a:latin typeface="Times New Roman"/>
              </a:rPr>
              <a:t>Model Training – VGG16</a:t>
            </a:r>
            <a:endParaRPr lang="en-US" sz="4800" b="0" strike="noStrike" spc="-1">
              <a:solidFill>
                <a:srgbClr val="000000"/>
              </a:solidFill>
              <a:latin typeface="Calibri"/>
            </a:endParaRPr>
          </a:p>
        </p:txBody>
      </p:sp>
      <p:sp>
        <p:nvSpPr>
          <p:cNvPr id="201" name="CustomShape 2"/>
          <p:cNvSpPr/>
          <p:nvPr/>
        </p:nvSpPr>
        <p:spPr>
          <a:xfrm>
            <a:off x="720720" y="988200"/>
            <a:ext cx="512964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IN" sz="1800" b="0" strike="noStrike" spc="-1">
                <a:solidFill>
                  <a:srgbClr val="000000"/>
                </a:solidFill>
                <a:latin typeface="Arial"/>
              </a:rPr>
              <a:t>The detailed architecture of VGG16 is as follows:</a:t>
            </a:r>
            <a:endParaRPr lang="en-IN" sz="1800" b="0" strike="noStrike" spc="-1">
              <a:latin typeface="Arial"/>
            </a:endParaRPr>
          </a:p>
        </p:txBody>
      </p:sp>
      <p:pic>
        <p:nvPicPr>
          <p:cNvPr id="202" name="Picture 2"/>
          <p:cNvPicPr/>
          <p:nvPr/>
        </p:nvPicPr>
        <p:blipFill>
          <a:blip r:embed="rId2"/>
          <a:stretch/>
        </p:blipFill>
        <p:spPr>
          <a:xfrm>
            <a:off x="1094040" y="1583640"/>
            <a:ext cx="10003320" cy="4828680"/>
          </a:xfrm>
          <a:prstGeom prst="rect">
            <a:avLst/>
          </a:prstGeom>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TextShape 1"/>
          <p:cNvSpPr txBox="1"/>
          <p:nvPr/>
        </p:nvSpPr>
        <p:spPr>
          <a:xfrm>
            <a:off x="692640" y="215280"/>
            <a:ext cx="10806120" cy="782280"/>
          </a:xfrm>
          <a:prstGeom prst="rect">
            <a:avLst/>
          </a:prstGeom>
          <a:noFill/>
          <a:ln>
            <a:noFill/>
          </a:ln>
        </p:spPr>
        <p:txBody>
          <a:bodyPr anchor="ctr">
            <a:normAutofit/>
          </a:bodyPr>
          <a:lstStyle/>
          <a:p>
            <a:pPr algn="ctr">
              <a:lnSpc>
                <a:spcPct val="90000"/>
              </a:lnSpc>
            </a:pPr>
            <a:r>
              <a:rPr lang="en-US" sz="4800" b="0" strike="noStrike" spc="-1">
                <a:solidFill>
                  <a:srgbClr val="2F5597"/>
                </a:solidFill>
                <a:latin typeface="Times New Roman"/>
              </a:rPr>
              <a:t>Model Training – VGG16 – Steps</a:t>
            </a:r>
            <a:endParaRPr lang="en-US" sz="4800" b="0" strike="noStrike" spc="-1">
              <a:solidFill>
                <a:srgbClr val="000000"/>
              </a:solidFill>
              <a:latin typeface="Calibri"/>
            </a:endParaRPr>
          </a:p>
        </p:txBody>
      </p:sp>
      <p:sp>
        <p:nvSpPr>
          <p:cNvPr id="204" name="CustomShape 2"/>
          <p:cNvSpPr/>
          <p:nvPr/>
        </p:nvSpPr>
        <p:spPr>
          <a:xfrm>
            <a:off x="1303920" y="1290960"/>
            <a:ext cx="6347880" cy="22849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000000"/>
              </a:buClr>
              <a:buFont typeface="Arial"/>
              <a:buChar char="•"/>
            </a:pPr>
            <a:r>
              <a:rPr lang="en-IN" sz="1800" b="0" strike="noStrike" spc="-1">
                <a:solidFill>
                  <a:srgbClr val="000000"/>
                </a:solidFill>
                <a:latin typeface="Calibri"/>
              </a:rPr>
              <a:t>For VGG16 we followed following rules to get a baseline model:</a:t>
            </a:r>
            <a:endParaRPr lang="en-IN" sz="1800" b="0" strike="noStrike" spc="-1">
              <a:latin typeface="Arial"/>
            </a:endParaRPr>
          </a:p>
          <a:p>
            <a:pPr marL="743040" lvl="1" indent="-285480">
              <a:lnSpc>
                <a:spcPct val="100000"/>
              </a:lnSpc>
              <a:buClr>
                <a:srgbClr val="000000"/>
              </a:buClr>
              <a:buFont typeface="Wingdings" charset="2"/>
              <a:buChar char=""/>
            </a:pPr>
            <a:r>
              <a:rPr lang="en-IN" sz="1800" b="0" strike="noStrike" spc="-1">
                <a:solidFill>
                  <a:srgbClr val="000000"/>
                </a:solidFill>
                <a:latin typeface="Calibri"/>
              </a:rPr>
              <a:t>NO DATA AUGMENTATION was performed</a:t>
            </a:r>
            <a:endParaRPr lang="en-IN" sz="1800" b="0" strike="noStrike" spc="-1">
              <a:latin typeface="Arial"/>
            </a:endParaRPr>
          </a:p>
          <a:p>
            <a:pPr marL="743040" lvl="1" indent="-285480">
              <a:lnSpc>
                <a:spcPct val="100000"/>
              </a:lnSpc>
              <a:buClr>
                <a:srgbClr val="000000"/>
              </a:buClr>
              <a:buFont typeface="Wingdings" charset="2"/>
              <a:buChar char=""/>
            </a:pPr>
            <a:r>
              <a:rPr lang="en-IN" sz="1800" b="0" strike="noStrike" spc="-1">
                <a:solidFill>
                  <a:srgbClr val="000000"/>
                </a:solidFill>
                <a:latin typeface="Calibri"/>
              </a:rPr>
              <a:t>NO Image processing was performed				</a:t>
            </a:r>
            <a:endParaRPr lang="en-IN" sz="1800" b="0" strike="noStrike" spc="-1">
              <a:latin typeface="Arial"/>
            </a:endParaRPr>
          </a:p>
          <a:p>
            <a:pPr marL="457200">
              <a:lnSpc>
                <a:spcPct val="100000"/>
              </a:lnSpc>
            </a:pPr>
            <a:endParaRPr lang="en-IN" sz="1800" b="0" strike="noStrike" spc="-1">
              <a:latin typeface="Arial"/>
            </a:endParaRPr>
          </a:p>
          <a:p>
            <a:pPr marL="285840" indent="-285480">
              <a:lnSpc>
                <a:spcPct val="100000"/>
              </a:lnSpc>
              <a:buClr>
                <a:srgbClr val="000000"/>
              </a:buClr>
              <a:buFont typeface="Arial"/>
              <a:buChar char="•"/>
            </a:pPr>
            <a:r>
              <a:rPr lang="en-IN" sz="1800" b="0" strike="noStrike" spc="-1">
                <a:solidFill>
                  <a:srgbClr val="000000"/>
                </a:solidFill>
                <a:latin typeface="Calibri"/>
              </a:rPr>
              <a:t>Dataset division:</a:t>
            </a:r>
            <a:endParaRPr lang="en-IN" sz="1800" b="0" strike="noStrike" spc="-1">
              <a:latin typeface="Arial"/>
            </a:endParaRPr>
          </a:p>
          <a:p>
            <a:pPr>
              <a:lnSpc>
                <a:spcPct val="100000"/>
              </a:lnSpc>
            </a:pPr>
            <a:endParaRPr lang="en-IN" sz="1800" b="0" strike="noStrike" spc="-1">
              <a:latin typeface="Arial"/>
            </a:endParaRPr>
          </a:p>
          <a:p>
            <a:pPr>
              <a:lnSpc>
                <a:spcPct val="100000"/>
              </a:lnSpc>
            </a:pPr>
            <a:br/>
            <a:endParaRPr lang="en-IN" sz="1800" b="0" strike="noStrike" spc="-1">
              <a:latin typeface="Arial"/>
            </a:endParaRPr>
          </a:p>
        </p:txBody>
      </p:sp>
      <p:pic>
        <p:nvPicPr>
          <p:cNvPr id="205" name="Picture 4"/>
          <p:cNvPicPr/>
          <p:nvPr/>
        </p:nvPicPr>
        <p:blipFill>
          <a:blip r:embed="rId2"/>
          <a:stretch/>
        </p:blipFill>
        <p:spPr>
          <a:xfrm>
            <a:off x="801720" y="2962440"/>
            <a:ext cx="10588320" cy="3130200"/>
          </a:xfrm>
          <a:prstGeom prst="rect">
            <a:avLst/>
          </a:prstGeom>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TextShape 1"/>
          <p:cNvSpPr txBox="1"/>
          <p:nvPr/>
        </p:nvSpPr>
        <p:spPr>
          <a:xfrm>
            <a:off x="692640" y="215280"/>
            <a:ext cx="10806120" cy="782280"/>
          </a:xfrm>
          <a:prstGeom prst="rect">
            <a:avLst/>
          </a:prstGeom>
          <a:noFill/>
          <a:ln>
            <a:noFill/>
          </a:ln>
        </p:spPr>
        <p:txBody>
          <a:bodyPr anchor="ctr">
            <a:normAutofit/>
          </a:bodyPr>
          <a:lstStyle/>
          <a:p>
            <a:pPr algn="ctr">
              <a:lnSpc>
                <a:spcPct val="90000"/>
              </a:lnSpc>
            </a:pPr>
            <a:r>
              <a:rPr lang="en-US" sz="4800" b="0" strike="noStrike" spc="-1">
                <a:solidFill>
                  <a:srgbClr val="2F5597"/>
                </a:solidFill>
                <a:latin typeface="Times New Roman"/>
              </a:rPr>
              <a:t>Model Training (VGG16) – Steps</a:t>
            </a:r>
            <a:endParaRPr lang="en-US" sz="4800" b="0" strike="noStrike" spc="-1">
              <a:solidFill>
                <a:srgbClr val="000000"/>
              </a:solidFill>
              <a:latin typeface="Calibri"/>
            </a:endParaRPr>
          </a:p>
        </p:txBody>
      </p:sp>
      <p:sp>
        <p:nvSpPr>
          <p:cNvPr id="207" name="CustomShape 2"/>
          <p:cNvSpPr/>
          <p:nvPr/>
        </p:nvSpPr>
        <p:spPr>
          <a:xfrm>
            <a:off x="692640" y="1290960"/>
            <a:ext cx="492372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IN" sz="1800" b="0" strike="noStrike" spc="-1">
                <a:solidFill>
                  <a:srgbClr val="000000"/>
                </a:solidFill>
                <a:latin typeface="Calibri"/>
              </a:rPr>
              <a:t>Our model architecture is shown in the figure</a:t>
            </a:r>
            <a:endParaRPr lang="en-IN" sz="1800" b="0" strike="noStrike" spc="-1">
              <a:latin typeface="Arial"/>
            </a:endParaRPr>
          </a:p>
          <a:p>
            <a:pPr marL="285840" indent="-285480">
              <a:lnSpc>
                <a:spcPct val="100000"/>
              </a:lnSpc>
              <a:buClr>
                <a:srgbClr val="000000"/>
              </a:buClr>
              <a:buFont typeface="Arial"/>
              <a:buChar char="•"/>
            </a:pPr>
            <a:r>
              <a:rPr lang="en-IN" sz="1800" b="0" strike="noStrike" spc="-1">
                <a:solidFill>
                  <a:srgbClr val="000000"/>
                </a:solidFill>
                <a:latin typeface="Calibri"/>
              </a:rPr>
              <a:t>We add six new layers after the base VGG16 model for fine tuning.</a:t>
            </a:r>
            <a:endParaRPr lang="en-IN" sz="1800" b="0" strike="noStrike" spc="-1">
              <a:latin typeface="Arial"/>
            </a:endParaRPr>
          </a:p>
        </p:txBody>
      </p:sp>
      <p:pic>
        <p:nvPicPr>
          <p:cNvPr id="208" name="Picture 5"/>
          <p:cNvPicPr/>
          <p:nvPr/>
        </p:nvPicPr>
        <p:blipFill>
          <a:blip r:embed="rId2"/>
          <a:stretch/>
        </p:blipFill>
        <p:spPr>
          <a:xfrm>
            <a:off x="7288920" y="997920"/>
            <a:ext cx="3776760" cy="5497200"/>
          </a:xfrm>
          <a:prstGeom prst="rect">
            <a:avLst/>
          </a:prstGeom>
          <a:ln>
            <a:noFill/>
          </a:ln>
        </p:spPr>
      </p:pic>
      <p:pic>
        <p:nvPicPr>
          <p:cNvPr id="209" name="Picture 7"/>
          <p:cNvPicPr/>
          <p:nvPr/>
        </p:nvPicPr>
        <p:blipFill>
          <a:blip r:embed="rId3"/>
          <a:stretch/>
        </p:blipFill>
        <p:spPr>
          <a:xfrm>
            <a:off x="790200" y="2507400"/>
            <a:ext cx="5964480" cy="3767400"/>
          </a:xfrm>
          <a:prstGeom prst="rect">
            <a:avLst/>
          </a:prstGeom>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extShape 1"/>
          <p:cNvSpPr txBox="1"/>
          <p:nvPr/>
        </p:nvSpPr>
        <p:spPr>
          <a:xfrm>
            <a:off x="692640" y="374400"/>
            <a:ext cx="10806120" cy="782280"/>
          </a:xfrm>
          <a:prstGeom prst="rect">
            <a:avLst/>
          </a:prstGeom>
          <a:noFill/>
          <a:ln>
            <a:noFill/>
          </a:ln>
        </p:spPr>
        <p:txBody>
          <a:bodyPr anchor="ctr">
            <a:normAutofit/>
          </a:bodyPr>
          <a:lstStyle/>
          <a:p>
            <a:pPr algn="ctr">
              <a:lnSpc>
                <a:spcPct val="90000"/>
              </a:lnSpc>
            </a:pPr>
            <a:r>
              <a:rPr lang="en-US" sz="4800" b="0" strike="noStrike" spc="-1">
                <a:solidFill>
                  <a:srgbClr val="2F5597"/>
                </a:solidFill>
                <a:latin typeface="Times New Roman"/>
              </a:rPr>
              <a:t>Retinal Fundus</a:t>
            </a:r>
            <a:endParaRPr lang="en-US" sz="4800" b="0" strike="noStrike" spc="-1">
              <a:solidFill>
                <a:srgbClr val="000000"/>
              </a:solidFill>
              <a:latin typeface="Calibri"/>
            </a:endParaRPr>
          </a:p>
        </p:txBody>
      </p:sp>
      <p:pic>
        <p:nvPicPr>
          <p:cNvPr id="127" name="Picture 3"/>
          <p:cNvPicPr/>
          <p:nvPr/>
        </p:nvPicPr>
        <p:blipFill>
          <a:blip r:embed="rId2"/>
          <a:stretch/>
        </p:blipFill>
        <p:spPr>
          <a:xfrm>
            <a:off x="587160" y="2097000"/>
            <a:ext cx="5217840" cy="3545280"/>
          </a:xfrm>
          <a:prstGeom prst="rect">
            <a:avLst/>
          </a:prstGeom>
          <a:ln>
            <a:noFill/>
          </a:ln>
          <a:effectLst>
            <a:outerShdw blurRad="292100" dist="139498" dir="2700000" algn="tl" rotWithShape="0">
              <a:srgbClr val="333333">
                <a:alpha val="65000"/>
              </a:srgbClr>
            </a:outerShdw>
          </a:effectLst>
        </p:spPr>
      </p:pic>
      <p:pic>
        <p:nvPicPr>
          <p:cNvPr id="128" name="Picture 6"/>
          <p:cNvPicPr/>
          <p:nvPr/>
        </p:nvPicPr>
        <p:blipFill>
          <a:blip r:embed="rId3"/>
          <a:srcRect l="50502"/>
          <a:stretch/>
        </p:blipFill>
        <p:spPr>
          <a:xfrm>
            <a:off x="7490160" y="3676680"/>
            <a:ext cx="2827440" cy="2837520"/>
          </a:xfrm>
          <a:prstGeom prst="rect">
            <a:avLst/>
          </a:prstGeom>
          <a:ln>
            <a:noFill/>
          </a:ln>
          <a:effectLst>
            <a:outerShdw blurRad="190500" algn="tl" rotWithShape="0">
              <a:srgbClr val="000000">
                <a:alpha val="70000"/>
              </a:srgbClr>
            </a:outerShdw>
          </a:effectLst>
        </p:spPr>
      </p:pic>
      <p:sp>
        <p:nvSpPr>
          <p:cNvPr id="129" name="CustomShape 2"/>
          <p:cNvSpPr/>
          <p:nvPr/>
        </p:nvSpPr>
        <p:spPr>
          <a:xfrm>
            <a:off x="6717960" y="1827000"/>
            <a:ext cx="4636800" cy="1736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IN" sz="1800" b="0" strike="noStrike" spc="-1">
                <a:solidFill>
                  <a:srgbClr val="000000"/>
                </a:solidFill>
                <a:latin typeface="Times New Roman"/>
              </a:rPr>
              <a:t>Retinal fundus is the interior lining of the eyeball including retina, optic disc and macula.</a:t>
            </a:r>
            <a:endParaRPr lang="en-IN" sz="1800" b="0" strike="noStrike" spc="-1">
              <a:latin typeface="Arial"/>
            </a:endParaRPr>
          </a:p>
          <a:p>
            <a:pPr marL="285840" indent="-285480">
              <a:lnSpc>
                <a:spcPct val="100000"/>
              </a:lnSpc>
              <a:buClr>
                <a:srgbClr val="000000"/>
              </a:buClr>
              <a:buFont typeface="Arial"/>
              <a:buChar char="•"/>
            </a:pPr>
            <a:r>
              <a:rPr lang="en-IN" sz="1800" b="0" strike="noStrike" spc="-1">
                <a:solidFill>
                  <a:srgbClr val="000000"/>
                </a:solidFill>
                <a:latin typeface="Times New Roman"/>
              </a:rPr>
              <a:t>Retinal fundus images are obtained by photographing rear of the eye. An example of retinal fundus image is shown below:</a:t>
            </a:r>
            <a:endParaRPr lang="en-IN" sz="1800" b="0" strike="noStrike" spc="-1">
              <a:latin typeface="Arial"/>
            </a:endParaRPr>
          </a:p>
        </p:txBody>
      </p:sp>
      <p:sp>
        <p:nvSpPr>
          <p:cNvPr id="130" name="CustomShape 3"/>
          <p:cNvSpPr/>
          <p:nvPr/>
        </p:nvSpPr>
        <p:spPr>
          <a:xfrm>
            <a:off x="2263680" y="1427040"/>
            <a:ext cx="1865160" cy="395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IN" sz="2000" b="1" i="1" strike="noStrike" spc="-1">
                <a:solidFill>
                  <a:srgbClr val="2F5597"/>
                </a:solidFill>
                <a:latin typeface="Times New Roman"/>
              </a:rPr>
              <a:t>Anatomy of Eye</a:t>
            </a:r>
            <a:endParaRPr lang="en-IN" sz="2000" b="0" strike="noStrike" spc="-1">
              <a:latin typeface="Arial"/>
            </a:endParaRPr>
          </a:p>
        </p:txBody>
      </p:sp>
      <p:sp>
        <p:nvSpPr>
          <p:cNvPr id="131" name="CustomShape 4"/>
          <p:cNvSpPr/>
          <p:nvPr/>
        </p:nvSpPr>
        <p:spPr>
          <a:xfrm>
            <a:off x="10448640" y="4680000"/>
            <a:ext cx="997920" cy="820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IN" sz="1600" b="0" i="1" strike="noStrike" spc="-1">
                <a:solidFill>
                  <a:srgbClr val="000000"/>
                </a:solidFill>
                <a:latin typeface="Calibri"/>
              </a:rPr>
              <a:t>A retinal fundus image</a:t>
            </a:r>
            <a:endParaRPr lang="en-IN" sz="1600" b="0" strike="noStrike" spc="-1">
              <a:latin typeface="Arial"/>
            </a:endParaRPr>
          </a:p>
        </p:txBody>
      </p:sp>
      <p:sp>
        <p:nvSpPr>
          <p:cNvPr id="132" name="CustomShape 5"/>
          <p:cNvSpPr/>
          <p:nvPr/>
        </p:nvSpPr>
        <p:spPr>
          <a:xfrm>
            <a:off x="6942600" y="1427040"/>
            <a:ext cx="3366360" cy="3952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IN" sz="2000" b="1" i="1" strike="noStrike" spc="-1">
                <a:solidFill>
                  <a:srgbClr val="2F5597"/>
                </a:solidFill>
                <a:latin typeface="Times New Roman"/>
              </a:rPr>
              <a:t>What is retinal fundus image?</a:t>
            </a:r>
            <a:endParaRPr lang="en-IN" sz="2000" b="0" strike="noStrike" spc="-1">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TextShape 1"/>
          <p:cNvSpPr txBox="1"/>
          <p:nvPr/>
        </p:nvSpPr>
        <p:spPr>
          <a:xfrm>
            <a:off x="692640" y="215280"/>
            <a:ext cx="10806120" cy="782280"/>
          </a:xfrm>
          <a:prstGeom prst="rect">
            <a:avLst/>
          </a:prstGeom>
          <a:noFill/>
          <a:ln>
            <a:noFill/>
          </a:ln>
        </p:spPr>
        <p:txBody>
          <a:bodyPr anchor="ctr">
            <a:normAutofit/>
          </a:bodyPr>
          <a:lstStyle/>
          <a:p>
            <a:pPr algn="ctr">
              <a:lnSpc>
                <a:spcPct val="90000"/>
              </a:lnSpc>
            </a:pPr>
            <a:r>
              <a:rPr lang="en-US" sz="4800" b="0" strike="noStrike" spc="-1" dirty="0">
                <a:solidFill>
                  <a:srgbClr val="2F5597"/>
                </a:solidFill>
                <a:latin typeface="Times New Roman"/>
              </a:rPr>
              <a:t>Model Training – VGG16 – Result</a:t>
            </a:r>
            <a:endParaRPr lang="en-US" sz="4800" b="0" strike="noStrike" spc="-1" dirty="0">
              <a:solidFill>
                <a:srgbClr val="000000"/>
              </a:solidFill>
              <a:latin typeface="Calibri"/>
            </a:endParaRPr>
          </a:p>
        </p:txBody>
      </p:sp>
      <p:sp>
        <p:nvSpPr>
          <p:cNvPr id="211" name="CustomShape 2"/>
          <p:cNvSpPr/>
          <p:nvPr/>
        </p:nvSpPr>
        <p:spPr>
          <a:xfrm>
            <a:off x="736200" y="1107000"/>
            <a:ext cx="8029080" cy="91332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000000"/>
              </a:buClr>
              <a:buFont typeface="Arial"/>
              <a:buChar char="•"/>
            </a:pPr>
            <a:r>
              <a:rPr lang="en-IN" sz="1800" b="0" strike="noStrike" spc="-1">
                <a:solidFill>
                  <a:srgbClr val="000000"/>
                </a:solidFill>
                <a:latin typeface="Calibri"/>
              </a:rPr>
              <a:t>Now the model is trained on 224x224 preprocessed fundus images for 20 epochs.</a:t>
            </a:r>
            <a:endParaRPr lang="en-IN" sz="1800" b="0" strike="noStrike" spc="-1">
              <a:latin typeface="Arial"/>
            </a:endParaRPr>
          </a:p>
          <a:p>
            <a:pPr>
              <a:lnSpc>
                <a:spcPct val="100000"/>
              </a:lnSpc>
            </a:pPr>
            <a:endParaRPr lang="en-IN" sz="1800" b="0" strike="noStrike" spc="-1">
              <a:latin typeface="Arial"/>
            </a:endParaRPr>
          </a:p>
          <a:p>
            <a:pPr marL="285840" indent="-285480">
              <a:lnSpc>
                <a:spcPct val="100000"/>
              </a:lnSpc>
              <a:buClr>
                <a:srgbClr val="000000"/>
              </a:buClr>
              <a:buFont typeface="Arial"/>
              <a:buChar char="•"/>
            </a:pPr>
            <a:r>
              <a:rPr lang="en-IN" sz="1800" b="0" strike="noStrike" spc="-1">
                <a:solidFill>
                  <a:srgbClr val="000000"/>
                </a:solidFill>
                <a:latin typeface="Calibri"/>
              </a:rPr>
              <a:t>Finally the model is saved and is run with test images. Final results are:</a:t>
            </a:r>
            <a:endParaRPr lang="en-IN" sz="1800" b="0" strike="noStrike" spc="-1">
              <a:latin typeface="Arial"/>
            </a:endParaRPr>
          </a:p>
        </p:txBody>
      </p:sp>
      <p:pic>
        <p:nvPicPr>
          <p:cNvPr id="212" name="Picture 3"/>
          <p:cNvPicPr/>
          <p:nvPr/>
        </p:nvPicPr>
        <p:blipFill>
          <a:blip r:embed="rId2"/>
          <a:stretch/>
        </p:blipFill>
        <p:spPr>
          <a:xfrm>
            <a:off x="999000" y="5238000"/>
            <a:ext cx="5733720" cy="1447560"/>
          </a:xfrm>
          <a:prstGeom prst="rect">
            <a:avLst/>
          </a:prstGeom>
          <a:ln>
            <a:noFill/>
          </a:ln>
        </p:spPr>
      </p:pic>
      <p:pic>
        <p:nvPicPr>
          <p:cNvPr id="213" name="Picture 5"/>
          <p:cNvPicPr/>
          <p:nvPr/>
        </p:nvPicPr>
        <p:blipFill>
          <a:blip r:embed="rId3"/>
          <a:stretch/>
        </p:blipFill>
        <p:spPr>
          <a:xfrm>
            <a:off x="6924600" y="2030040"/>
            <a:ext cx="4595760" cy="3041280"/>
          </a:xfrm>
          <a:prstGeom prst="rect">
            <a:avLst/>
          </a:prstGeom>
          <a:ln>
            <a:noFill/>
          </a:ln>
        </p:spPr>
      </p:pic>
      <p:pic>
        <p:nvPicPr>
          <p:cNvPr id="214" name="Picture 8"/>
          <p:cNvPicPr/>
          <p:nvPr/>
        </p:nvPicPr>
        <p:blipFill>
          <a:blip r:embed="rId4"/>
          <a:stretch/>
        </p:blipFill>
        <p:spPr>
          <a:xfrm>
            <a:off x="1136160" y="1996560"/>
            <a:ext cx="4595760" cy="3074760"/>
          </a:xfrm>
          <a:prstGeom prst="rect">
            <a:avLst/>
          </a:prstGeom>
          <a:ln>
            <a:noFill/>
          </a:ln>
        </p:spPr>
      </p:pic>
      <p:sp>
        <p:nvSpPr>
          <p:cNvPr id="215" name="CustomShape 3"/>
          <p:cNvSpPr/>
          <p:nvPr/>
        </p:nvSpPr>
        <p:spPr>
          <a:xfrm>
            <a:off x="7139520" y="5271480"/>
            <a:ext cx="4457880" cy="1187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IN" sz="1800" b="0" strike="noStrike" spc="-1">
                <a:solidFill>
                  <a:srgbClr val="000000"/>
                </a:solidFill>
                <a:latin typeface="Times New Roman"/>
              </a:rPr>
              <a:t>The results obtained on training the model using VGG16 as our base model, we obtained a low accuracy of about 50% on test set</a:t>
            </a:r>
            <a:endParaRPr lang="en-IN" sz="1800" b="0" strike="noStrike" spc="-1">
              <a:latin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TextShape 1"/>
          <p:cNvSpPr txBox="1"/>
          <p:nvPr/>
        </p:nvSpPr>
        <p:spPr>
          <a:xfrm>
            <a:off x="692640" y="235800"/>
            <a:ext cx="10806120" cy="782280"/>
          </a:xfrm>
          <a:prstGeom prst="rect">
            <a:avLst/>
          </a:prstGeom>
          <a:noFill/>
          <a:ln>
            <a:noFill/>
          </a:ln>
        </p:spPr>
        <p:txBody>
          <a:bodyPr anchor="ctr">
            <a:normAutofit/>
          </a:bodyPr>
          <a:lstStyle/>
          <a:p>
            <a:pPr algn="ctr">
              <a:lnSpc>
                <a:spcPct val="90000"/>
              </a:lnSpc>
            </a:pPr>
            <a:r>
              <a:rPr lang="en-US" sz="4800" b="0" strike="noStrike" spc="-1">
                <a:solidFill>
                  <a:srgbClr val="2F5597"/>
                </a:solidFill>
                <a:latin typeface="Times New Roman"/>
              </a:rPr>
              <a:t>Model Training - DenseNet</a:t>
            </a:r>
            <a:endParaRPr lang="en-US" sz="4800" b="0" strike="noStrike" spc="-1">
              <a:solidFill>
                <a:srgbClr val="000000"/>
              </a:solidFill>
              <a:latin typeface="Calibri"/>
            </a:endParaRPr>
          </a:p>
        </p:txBody>
      </p:sp>
      <p:sp>
        <p:nvSpPr>
          <p:cNvPr id="217" name="CustomShape 2"/>
          <p:cNvSpPr/>
          <p:nvPr/>
        </p:nvSpPr>
        <p:spPr>
          <a:xfrm>
            <a:off x="520200" y="1018440"/>
            <a:ext cx="11151000" cy="3107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IN" sz="1800" b="0" strike="noStrike" spc="-1">
                <a:solidFill>
                  <a:srgbClr val="000000"/>
                </a:solidFill>
                <a:latin typeface="Times New Roman"/>
              </a:rPr>
              <a:t>We train a Dense Neural Network to predict the classification labels for retinal fundus images.</a:t>
            </a:r>
            <a:endParaRPr lang="en-IN" sz="1800" b="0" strike="noStrike" spc="-1">
              <a:latin typeface="Arial"/>
            </a:endParaRPr>
          </a:p>
          <a:p>
            <a:pPr>
              <a:lnSpc>
                <a:spcPct val="100000"/>
              </a:lnSpc>
            </a:pPr>
            <a:endParaRPr lang="en-IN" sz="1800" b="0" strike="noStrike" spc="-1">
              <a:latin typeface="Arial"/>
            </a:endParaRPr>
          </a:p>
          <a:p>
            <a:pPr marL="285840" indent="-285480">
              <a:lnSpc>
                <a:spcPct val="100000"/>
              </a:lnSpc>
              <a:buClr>
                <a:srgbClr val="000000"/>
              </a:buClr>
              <a:buFont typeface="Arial"/>
              <a:buChar char="•"/>
            </a:pPr>
            <a:r>
              <a:rPr lang="en-IN" sz="1800" b="0" strike="noStrike" spc="-1">
                <a:solidFill>
                  <a:srgbClr val="000000"/>
                </a:solidFill>
                <a:latin typeface="Times New Roman"/>
              </a:rPr>
              <a:t>We use pre-trained </a:t>
            </a:r>
            <a:r>
              <a:rPr lang="en-IN" sz="1800" b="1" strike="noStrike" spc="-1">
                <a:solidFill>
                  <a:srgbClr val="000000"/>
                </a:solidFill>
                <a:latin typeface="Times New Roman"/>
              </a:rPr>
              <a:t>DenseNet121</a:t>
            </a:r>
            <a:r>
              <a:rPr lang="en-IN" sz="1800" b="0" strike="noStrike" spc="-1">
                <a:solidFill>
                  <a:srgbClr val="000000"/>
                </a:solidFill>
                <a:latin typeface="Times New Roman"/>
              </a:rPr>
              <a:t> model to save enormous computational power and time required to train a model. Also since the data in medical field is not much it is better to use a pre-trained model. </a:t>
            </a:r>
            <a:endParaRPr lang="en-IN" sz="1800" b="0" strike="noStrike" spc="-1">
              <a:latin typeface="Arial"/>
            </a:endParaRPr>
          </a:p>
          <a:p>
            <a:pPr>
              <a:lnSpc>
                <a:spcPct val="100000"/>
              </a:lnSpc>
            </a:pPr>
            <a:endParaRPr lang="en-IN" sz="1800" b="0" strike="noStrike" spc="-1">
              <a:latin typeface="Arial"/>
            </a:endParaRPr>
          </a:p>
          <a:p>
            <a:pPr marL="285840" indent="-285480">
              <a:lnSpc>
                <a:spcPct val="100000"/>
              </a:lnSpc>
              <a:buClr>
                <a:srgbClr val="000000"/>
              </a:buClr>
              <a:buFont typeface="Arial"/>
              <a:buChar char="•"/>
            </a:pPr>
            <a:r>
              <a:rPr lang="en-IN" sz="1800" b="0" strike="noStrike" spc="-1">
                <a:solidFill>
                  <a:srgbClr val="000000"/>
                </a:solidFill>
                <a:latin typeface="Times New Roman"/>
              </a:rPr>
              <a:t>In DenseNets, to improve the information flow between layers it has a different connectivity pattern: direct connections from any layer to all subsequent layers </a:t>
            </a:r>
            <a:endParaRPr lang="en-IN" sz="1800" b="0" strike="noStrike" spc="-1">
              <a:latin typeface="Arial"/>
            </a:endParaRPr>
          </a:p>
          <a:p>
            <a:pPr>
              <a:lnSpc>
                <a:spcPct val="100000"/>
              </a:lnSpc>
            </a:pPr>
            <a:endParaRPr lang="en-IN" sz="1800" b="0" strike="noStrike" spc="-1">
              <a:latin typeface="Arial"/>
            </a:endParaRPr>
          </a:p>
          <a:p>
            <a:pPr marL="285840" indent="-285480">
              <a:lnSpc>
                <a:spcPct val="100000"/>
              </a:lnSpc>
              <a:buClr>
                <a:srgbClr val="000000"/>
              </a:buClr>
              <a:buFont typeface="Arial"/>
              <a:buChar char="•"/>
            </a:pPr>
            <a:r>
              <a:rPr lang="en-IN" sz="1800" b="0" strike="noStrike" spc="-1">
                <a:solidFill>
                  <a:srgbClr val="000000"/>
                </a:solidFill>
                <a:latin typeface="Times New Roman"/>
              </a:rPr>
              <a:t>The DenseNet has different versions, like DenseNet-121, DenseNet-160, DenseNet-201, etc. The numbers denote the number of layers in the neural network.</a:t>
            </a:r>
            <a:endParaRPr lang="en-IN" sz="1800" b="0" strike="noStrike" spc="-1">
              <a:latin typeface="Arial"/>
            </a:endParaRPr>
          </a:p>
          <a:p>
            <a:pPr>
              <a:lnSpc>
                <a:spcPct val="100000"/>
              </a:lnSpc>
            </a:pPr>
            <a:endParaRPr lang="en-IN" sz="1800" b="0" strike="noStrike" spc="-1">
              <a:latin typeface="Arial"/>
            </a:endParaRPr>
          </a:p>
        </p:txBody>
      </p:sp>
      <p:pic>
        <p:nvPicPr>
          <p:cNvPr id="218" name="Picture 5"/>
          <p:cNvPicPr/>
          <p:nvPr/>
        </p:nvPicPr>
        <p:blipFill>
          <a:blip r:embed="rId2"/>
          <a:stretch/>
        </p:blipFill>
        <p:spPr>
          <a:xfrm>
            <a:off x="3593880" y="3915000"/>
            <a:ext cx="5004000" cy="2622600"/>
          </a:xfrm>
          <a:prstGeom prst="rect">
            <a:avLst/>
          </a:prstGeom>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TextShape 1"/>
          <p:cNvSpPr txBox="1"/>
          <p:nvPr/>
        </p:nvSpPr>
        <p:spPr>
          <a:xfrm>
            <a:off x="692640" y="235800"/>
            <a:ext cx="10806120" cy="782280"/>
          </a:xfrm>
          <a:prstGeom prst="rect">
            <a:avLst/>
          </a:prstGeom>
          <a:noFill/>
          <a:ln>
            <a:noFill/>
          </a:ln>
        </p:spPr>
        <p:txBody>
          <a:bodyPr anchor="ctr">
            <a:normAutofit/>
          </a:bodyPr>
          <a:lstStyle/>
          <a:p>
            <a:pPr algn="ctr">
              <a:lnSpc>
                <a:spcPct val="90000"/>
              </a:lnSpc>
            </a:pPr>
            <a:r>
              <a:rPr lang="en-US" sz="4800" b="0" strike="noStrike" spc="-1">
                <a:solidFill>
                  <a:srgbClr val="2F5597"/>
                </a:solidFill>
                <a:latin typeface="Times New Roman"/>
              </a:rPr>
              <a:t>Model Training – DenseNet121</a:t>
            </a:r>
            <a:endParaRPr lang="en-US" sz="4800" b="0" strike="noStrike" spc="-1">
              <a:solidFill>
                <a:srgbClr val="000000"/>
              </a:solidFill>
              <a:latin typeface="Calibri"/>
            </a:endParaRPr>
          </a:p>
        </p:txBody>
      </p:sp>
      <p:sp>
        <p:nvSpPr>
          <p:cNvPr id="220" name="CustomShape 2"/>
          <p:cNvSpPr/>
          <p:nvPr/>
        </p:nvSpPr>
        <p:spPr>
          <a:xfrm>
            <a:off x="717120" y="988200"/>
            <a:ext cx="42775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IN" sz="1800" b="0" strike="noStrike" spc="-1">
                <a:solidFill>
                  <a:srgbClr val="000000"/>
                </a:solidFill>
                <a:latin typeface="Arial"/>
              </a:rPr>
              <a:t>The number 121 is computed as follows:</a:t>
            </a:r>
            <a:endParaRPr lang="en-IN" sz="1800" b="0" strike="noStrike" spc="-1">
              <a:latin typeface="Arial"/>
            </a:endParaRPr>
          </a:p>
        </p:txBody>
      </p:sp>
      <p:pic>
        <p:nvPicPr>
          <p:cNvPr id="221" name="Picture 6"/>
          <p:cNvPicPr/>
          <p:nvPr/>
        </p:nvPicPr>
        <p:blipFill>
          <a:blip r:embed="rId2"/>
          <a:stretch/>
        </p:blipFill>
        <p:spPr>
          <a:xfrm>
            <a:off x="692640" y="1544400"/>
            <a:ext cx="2370240" cy="844560"/>
          </a:xfrm>
          <a:prstGeom prst="rect">
            <a:avLst/>
          </a:prstGeom>
          <a:ln>
            <a:noFill/>
          </a:ln>
        </p:spPr>
      </p:pic>
      <p:pic>
        <p:nvPicPr>
          <p:cNvPr id="222" name="Picture 9"/>
          <p:cNvPicPr/>
          <p:nvPr/>
        </p:nvPicPr>
        <p:blipFill>
          <a:blip r:embed="rId3"/>
          <a:stretch/>
        </p:blipFill>
        <p:spPr>
          <a:xfrm>
            <a:off x="273600" y="2895120"/>
            <a:ext cx="11644560" cy="3399480"/>
          </a:xfrm>
          <a:prstGeom prst="rect">
            <a:avLst/>
          </a:prstGeom>
          <a:ln>
            <a:noFill/>
          </a:ln>
        </p:spPr>
      </p:pic>
      <p:pic>
        <p:nvPicPr>
          <p:cNvPr id="223" name="Picture 11"/>
          <p:cNvPicPr/>
          <p:nvPr/>
        </p:nvPicPr>
        <p:blipFill>
          <a:blip r:embed="rId2"/>
          <a:stretch/>
        </p:blipFill>
        <p:spPr>
          <a:xfrm>
            <a:off x="3539520" y="1450800"/>
            <a:ext cx="2959560" cy="1031760"/>
          </a:xfrm>
          <a:prstGeom prst="rect">
            <a:avLst/>
          </a:prstGeom>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TextShape 1"/>
          <p:cNvSpPr txBox="1"/>
          <p:nvPr/>
        </p:nvSpPr>
        <p:spPr>
          <a:xfrm>
            <a:off x="692640" y="215280"/>
            <a:ext cx="10806120" cy="782280"/>
          </a:xfrm>
          <a:prstGeom prst="rect">
            <a:avLst/>
          </a:prstGeom>
          <a:noFill/>
          <a:ln>
            <a:noFill/>
          </a:ln>
        </p:spPr>
        <p:txBody>
          <a:bodyPr anchor="ctr">
            <a:normAutofit/>
          </a:bodyPr>
          <a:lstStyle/>
          <a:p>
            <a:pPr algn="ctr">
              <a:lnSpc>
                <a:spcPct val="90000"/>
              </a:lnSpc>
            </a:pPr>
            <a:r>
              <a:rPr lang="en-US" sz="4800" b="0" strike="noStrike" spc="-1">
                <a:solidFill>
                  <a:srgbClr val="2F5597"/>
                </a:solidFill>
                <a:latin typeface="Times New Roman"/>
              </a:rPr>
              <a:t>Model Training – DenseNet121 – Steps</a:t>
            </a:r>
            <a:endParaRPr lang="en-US" sz="4800" b="0" strike="noStrike" spc="-1">
              <a:solidFill>
                <a:srgbClr val="000000"/>
              </a:solidFill>
              <a:latin typeface="Calibri"/>
            </a:endParaRPr>
          </a:p>
        </p:txBody>
      </p:sp>
      <p:sp>
        <p:nvSpPr>
          <p:cNvPr id="225" name="CustomShape 2"/>
          <p:cNvSpPr/>
          <p:nvPr/>
        </p:nvSpPr>
        <p:spPr>
          <a:xfrm>
            <a:off x="692640" y="997920"/>
            <a:ext cx="10806120" cy="2559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IN" sz="1800" b="0" strike="noStrike" spc="-1">
                <a:solidFill>
                  <a:srgbClr val="000000"/>
                </a:solidFill>
                <a:latin typeface="Calibri"/>
              </a:rPr>
              <a:t>For DenseNet121 we trained the model three times with three different scenarios:</a:t>
            </a:r>
            <a:endParaRPr lang="en-IN" sz="1800" b="0" strike="noStrike" spc="-1">
              <a:latin typeface="Arial"/>
            </a:endParaRPr>
          </a:p>
          <a:p>
            <a:pPr marL="743040" lvl="1" indent="-285480">
              <a:lnSpc>
                <a:spcPct val="100000"/>
              </a:lnSpc>
              <a:buClr>
                <a:srgbClr val="000000"/>
              </a:buClr>
              <a:buFont typeface="Wingdings" charset="2"/>
              <a:buChar char=""/>
            </a:pPr>
            <a:r>
              <a:rPr lang="en-IN" sz="1800" b="0" strike="noStrike" spc="-1">
                <a:solidFill>
                  <a:srgbClr val="000000"/>
                </a:solidFill>
                <a:latin typeface="Calibri"/>
              </a:rPr>
              <a:t>For 1</a:t>
            </a:r>
            <a:r>
              <a:rPr lang="en-IN" sz="1800" b="0" strike="noStrike" spc="-1" baseline="30000">
                <a:solidFill>
                  <a:srgbClr val="000000"/>
                </a:solidFill>
                <a:latin typeface="Calibri"/>
              </a:rPr>
              <a:t>st</a:t>
            </a:r>
            <a:r>
              <a:rPr lang="en-IN" sz="1800" b="0" strike="noStrike" spc="-1">
                <a:solidFill>
                  <a:srgbClr val="000000"/>
                </a:solidFill>
                <a:latin typeface="Calibri"/>
              </a:rPr>
              <a:t> training we applied Light blending + Circle Crop (Image preprocessing)</a:t>
            </a:r>
            <a:endParaRPr lang="en-IN" sz="1800" b="0" strike="noStrike" spc="-1">
              <a:latin typeface="Arial"/>
            </a:endParaRPr>
          </a:p>
          <a:p>
            <a:pPr marL="743040" lvl="1" indent="-285480">
              <a:lnSpc>
                <a:spcPct val="100000"/>
              </a:lnSpc>
              <a:buClr>
                <a:srgbClr val="000000"/>
              </a:buClr>
              <a:buFont typeface="Wingdings" charset="2"/>
              <a:buChar char=""/>
            </a:pPr>
            <a:r>
              <a:rPr lang="en-IN" sz="1800" b="0" strike="noStrike" spc="-1">
                <a:solidFill>
                  <a:srgbClr val="000000"/>
                </a:solidFill>
                <a:latin typeface="Calibri"/>
              </a:rPr>
              <a:t>For 2nd training we applied Light blending + Auto Crop (Image preprocessing)</a:t>
            </a:r>
            <a:endParaRPr lang="en-IN" sz="1800" b="0" strike="noStrike" spc="-1">
              <a:latin typeface="Arial"/>
            </a:endParaRPr>
          </a:p>
          <a:p>
            <a:pPr marL="743040" lvl="1" indent="-285480">
              <a:lnSpc>
                <a:spcPct val="100000"/>
              </a:lnSpc>
              <a:buClr>
                <a:srgbClr val="000000"/>
              </a:buClr>
              <a:buFont typeface="Wingdings" charset="2"/>
              <a:buChar char=""/>
            </a:pPr>
            <a:r>
              <a:rPr lang="en-IN" sz="1800" b="0" strike="noStrike" spc="-1">
                <a:solidFill>
                  <a:srgbClr val="000000"/>
                </a:solidFill>
                <a:latin typeface="Calibri"/>
              </a:rPr>
              <a:t>For 3rd training we applied Light blending + Auto Crop + Data Augmentation (Light blending + Auto crop gave better results in previous two trainings.)</a:t>
            </a:r>
            <a:endParaRPr lang="en-IN" sz="1800" b="0" strike="noStrike" spc="-1">
              <a:latin typeface="Arial"/>
            </a:endParaRPr>
          </a:p>
          <a:p>
            <a:pPr>
              <a:lnSpc>
                <a:spcPct val="100000"/>
              </a:lnSpc>
            </a:pPr>
            <a:endParaRPr lang="en-IN" sz="1800" b="0" strike="noStrike" spc="-1">
              <a:latin typeface="Arial"/>
            </a:endParaRPr>
          </a:p>
          <a:p>
            <a:pPr marL="285840" indent="-285480">
              <a:lnSpc>
                <a:spcPct val="100000"/>
              </a:lnSpc>
              <a:buClr>
                <a:srgbClr val="000000"/>
              </a:buClr>
              <a:buFont typeface="Arial"/>
              <a:buChar char="•"/>
            </a:pPr>
            <a:r>
              <a:rPr lang="en-IN" sz="1800" b="0" strike="noStrike" spc="-1">
                <a:solidFill>
                  <a:srgbClr val="000000"/>
                </a:solidFill>
                <a:latin typeface="Calibri"/>
              </a:rPr>
              <a:t>We construct our model by first taking an empty neural network and adding densenet121 base model to it and then adding three more layers to it.</a:t>
            </a:r>
            <a:br/>
            <a:r>
              <a:rPr lang="en-IN" sz="1800" b="0" strike="noStrike" spc="-1">
                <a:solidFill>
                  <a:srgbClr val="000000"/>
                </a:solidFill>
                <a:latin typeface="Calibri"/>
              </a:rPr>
              <a:t> </a:t>
            </a:r>
            <a:endParaRPr lang="en-IN" sz="1800" b="0" strike="noStrike" spc="-1">
              <a:latin typeface="Arial"/>
            </a:endParaRPr>
          </a:p>
        </p:txBody>
      </p:sp>
      <p:pic>
        <p:nvPicPr>
          <p:cNvPr id="226" name="Picture 6"/>
          <p:cNvPicPr/>
          <p:nvPr/>
        </p:nvPicPr>
        <p:blipFill>
          <a:blip r:embed="rId2"/>
          <a:stretch/>
        </p:blipFill>
        <p:spPr>
          <a:xfrm>
            <a:off x="692640" y="3714840"/>
            <a:ext cx="4327920" cy="2224800"/>
          </a:xfrm>
          <a:prstGeom prst="rect">
            <a:avLst/>
          </a:prstGeom>
          <a:ln>
            <a:noFill/>
          </a:ln>
        </p:spPr>
      </p:pic>
      <p:pic>
        <p:nvPicPr>
          <p:cNvPr id="227" name="Picture 8"/>
          <p:cNvPicPr/>
          <p:nvPr/>
        </p:nvPicPr>
        <p:blipFill>
          <a:blip r:embed="rId3"/>
          <a:stretch/>
        </p:blipFill>
        <p:spPr>
          <a:xfrm>
            <a:off x="5599800" y="3178080"/>
            <a:ext cx="5798880" cy="3298320"/>
          </a:xfrm>
          <a:prstGeom prst="rect">
            <a:avLst/>
          </a:prstGeom>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TextShape 1"/>
          <p:cNvSpPr txBox="1"/>
          <p:nvPr/>
        </p:nvSpPr>
        <p:spPr>
          <a:xfrm>
            <a:off x="692640" y="467280"/>
            <a:ext cx="10806120" cy="782280"/>
          </a:xfrm>
          <a:prstGeom prst="rect">
            <a:avLst/>
          </a:prstGeom>
          <a:noFill/>
          <a:ln>
            <a:noFill/>
          </a:ln>
        </p:spPr>
        <p:txBody>
          <a:bodyPr anchor="ctr">
            <a:noAutofit/>
          </a:bodyPr>
          <a:lstStyle/>
          <a:p>
            <a:pPr algn="ctr">
              <a:lnSpc>
                <a:spcPct val="90000"/>
              </a:lnSpc>
            </a:pPr>
            <a:r>
              <a:rPr lang="en-US" sz="4000" strike="noStrike" spc="-1" dirty="0">
                <a:solidFill>
                  <a:srgbClr val="2F5597"/>
                </a:solidFill>
                <a:latin typeface="Times New Roman"/>
              </a:rPr>
              <a:t>Model Training – DenseNet121 – Light Blending + Circle Crop</a:t>
            </a:r>
            <a:endParaRPr lang="en-US" sz="4000" strike="noStrike" spc="-1" dirty="0">
              <a:solidFill>
                <a:srgbClr val="000000"/>
              </a:solidFill>
              <a:latin typeface="Calibri"/>
            </a:endParaRPr>
          </a:p>
        </p:txBody>
      </p:sp>
      <p:sp>
        <p:nvSpPr>
          <p:cNvPr id="229" name="CustomShape 2"/>
          <p:cNvSpPr/>
          <p:nvPr/>
        </p:nvSpPr>
        <p:spPr>
          <a:xfrm>
            <a:off x="715680" y="1663920"/>
            <a:ext cx="8838360" cy="4753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000000"/>
              </a:buClr>
              <a:buFont typeface="Arial"/>
              <a:buChar char="•"/>
            </a:pPr>
            <a:r>
              <a:rPr lang="en-IN" sz="1800" b="0" strike="noStrike" spc="-1">
                <a:solidFill>
                  <a:srgbClr val="000000"/>
                </a:solidFill>
                <a:latin typeface="Calibri"/>
              </a:rPr>
              <a:t>Data Splitting:</a:t>
            </a:r>
            <a:endParaRPr lang="en-IN" sz="1800" b="0" strike="noStrike" spc="-1">
              <a:latin typeface="Arial"/>
            </a:endParaRPr>
          </a:p>
          <a:p>
            <a:pPr>
              <a:lnSpc>
                <a:spcPct val="100000"/>
              </a:lnSpc>
            </a:pPr>
            <a:endParaRPr lang="en-IN" sz="1800" b="0" strike="noStrike" spc="-1">
              <a:latin typeface="Arial"/>
            </a:endParaRPr>
          </a:p>
          <a:p>
            <a:pPr>
              <a:lnSpc>
                <a:spcPct val="100000"/>
              </a:lnSpc>
            </a:pPr>
            <a:endParaRPr lang="en-IN" sz="1800" b="0" strike="noStrike" spc="-1">
              <a:latin typeface="Arial"/>
            </a:endParaRPr>
          </a:p>
          <a:p>
            <a:pPr>
              <a:lnSpc>
                <a:spcPct val="100000"/>
              </a:lnSpc>
            </a:pPr>
            <a:endParaRPr lang="en-IN" sz="1800" b="0" strike="noStrike" spc="-1">
              <a:latin typeface="Arial"/>
            </a:endParaRPr>
          </a:p>
          <a:p>
            <a:pPr>
              <a:lnSpc>
                <a:spcPct val="100000"/>
              </a:lnSpc>
            </a:pPr>
            <a:endParaRPr lang="en-IN" sz="1800" b="0" strike="noStrike" spc="-1">
              <a:latin typeface="Arial"/>
            </a:endParaRPr>
          </a:p>
          <a:p>
            <a:pPr>
              <a:lnSpc>
                <a:spcPct val="100000"/>
              </a:lnSpc>
            </a:pPr>
            <a:endParaRPr lang="en-IN" sz="1800" b="0" strike="noStrike" spc="-1">
              <a:latin typeface="Arial"/>
            </a:endParaRPr>
          </a:p>
          <a:p>
            <a:pPr>
              <a:lnSpc>
                <a:spcPct val="100000"/>
              </a:lnSpc>
            </a:pPr>
            <a:endParaRPr lang="en-IN" sz="1800" b="0" strike="noStrike" spc="-1">
              <a:latin typeface="Arial"/>
            </a:endParaRPr>
          </a:p>
          <a:p>
            <a:pPr marL="285840" indent="-285480">
              <a:lnSpc>
                <a:spcPct val="100000"/>
              </a:lnSpc>
              <a:buClr>
                <a:srgbClr val="000000"/>
              </a:buClr>
              <a:buFont typeface="Arial"/>
              <a:buChar char="•"/>
            </a:pPr>
            <a:r>
              <a:rPr lang="en-IN" sz="1800" b="0" strike="noStrike" spc="-1">
                <a:solidFill>
                  <a:srgbClr val="000000"/>
                </a:solidFill>
                <a:latin typeface="Calibri"/>
              </a:rPr>
              <a:t>Now the model is trained on 224x224 preprocessed fundus images for 8 epochs</a:t>
            </a:r>
            <a:endParaRPr lang="en-IN" sz="1800" b="0" strike="noStrike" spc="-1">
              <a:latin typeface="Arial"/>
            </a:endParaRPr>
          </a:p>
          <a:p>
            <a:pPr>
              <a:lnSpc>
                <a:spcPct val="100000"/>
              </a:lnSpc>
            </a:pPr>
            <a:endParaRPr lang="en-IN" sz="1800" b="0" strike="noStrike" spc="-1">
              <a:latin typeface="Arial"/>
            </a:endParaRPr>
          </a:p>
          <a:p>
            <a:pPr>
              <a:lnSpc>
                <a:spcPct val="100000"/>
              </a:lnSpc>
            </a:pPr>
            <a:endParaRPr lang="en-IN" sz="1800" b="0" strike="noStrike" spc="-1">
              <a:latin typeface="Arial"/>
            </a:endParaRPr>
          </a:p>
          <a:p>
            <a:pPr>
              <a:lnSpc>
                <a:spcPct val="100000"/>
              </a:lnSpc>
            </a:pPr>
            <a:endParaRPr lang="en-IN" sz="1800" b="0" strike="noStrike" spc="-1">
              <a:latin typeface="Arial"/>
            </a:endParaRPr>
          </a:p>
          <a:p>
            <a:pPr>
              <a:lnSpc>
                <a:spcPct val="100000"/>
              </a:lnSpc>
            </a:pPr>
            <a:endParaRPr lang="en-IN" sz="1800" b="0" strike="noStrike" spc="-1">
              <a:latin typeface="Arial"/>
            </a:endParaRPr>
          </a:p>
          <a:p>
            <a:pPr>
              <a:lnSpc>
                <a:spcPct val="100000"/>
              </a:lnSpc>
            </a:pPr>
            <a:endParaRPr lang="en-IN" sz="1800" b="0" strike="noStrike" spc="-1">
              <a:latin typeface="Arial"/>
            </a:endParaRPr>
          </a:p>
          <a:p>
            <a:pPr>
              <a:lnSpc>
                <a:spcPct val="100000"/>
              </a:lnSpc>
            </a:pPr>
            <a:endParaRPr lang="en-IN" sz="1800" b="0" strike="noStrike" spc="-1">
              <a:latin typeface="Arial"/>
            </a:endParaRPr>
          </a:p>
          <a:p>
            <a:pPr>
              <a:lnSpc>
                <a:spcPct val="100000"/>
              </a:lnSpc>
            </a:pPr>
            <a:endParaRPr lang="en-IN" sz="1800" b="0" strike="noStrike" spc="-1">
              <a:latin typeface="Arial"/>
            </a:endParaRPr>
          </a:p>
          <a:p>
            <a:pPr>
              <a:lnSpc>
                <a:spcPct val="100000"/>
              </a:lnSpc>
            </a:pPr>
            <a:endParaRPr lang="en-IN" sz="1800" b="0" strike="noStrike" spc="-1">
              <a:latin typeface="Arial"/>
            </a:endParaRPr>
          </a:p>
          <a:p>
            <a:pPr marL="285840" indent="-285480">
              <a:lnSpc>
                <a:spcPct val="100000"/>
              </a:lnSpc>
              <a:buClr>
                <a:srgbClr val="000000"/>
              </a:buClr>
              <a:buFont typeface="Arial"/>
              <a:buChar char="•"/>
            </a:pPr>
            <a:r>
              <a:rPr lang="en-IN" sz="1800" b="0" strike="noStrike" spc="-1">
                <a:solidFill>
                  <a:srgbClr val="000000"/>
                </a:solidFill>
                <a:latin typeface="Calibri"/>
              </a:rPr>
              <a:t>Finally the model is saved and is run with test images. Final results are shown in next slide.</a:t>
            </a:r>
            <a:endParaRPr lang="en-IN" sz="1800" b="0" strike="noStrike" spc="-1">
              <a:latin typeface="Arial"/>
            </a:endParaRPr>
          </a:p>
        </p:txBody>
      </p:sp>
      <p:pic>
        <p:nvPicPr>
          <p:cNvPr id="230" name="Picture 3"/>
          <p:cNvPicPr/>
          <p:nvPr/>
        </p:nvPicPr>
        <p:blipFill>
          <a:blip r:embed="rId2"/>
          <a:stretch/>
        </p:blipFill>
        <p:spPr>
          <a:xfrm>
            <a:off x="226440" y="4139280"/>
            <a:ext cx="9336240" cy="1881000"/>
          </a:xfrm>
          <a:prstGeom prst="rect">
            <a:avLst/>
          </a:prstGeom>
          <a:ln>
            <a:noFill/>
          </a:ln>
        </p:spPr>
      </p:pic>
      <p:pic>
        <p:nvPicPr>
          <p:cNvPr id="231" name="Picture 19"/>
          <p:cNvPicPr/>
          <p:nvPr/>
        </p:nvPicPr>
        <p:blipFill>
          <a:blip r:embed="rId3"/>
          <a:srcRect l="14372" r="12198"/>
          <a:stretch/>
        </p:blipFill>
        <p:spPr>
          <a:xfrm>
            <a:off x="8780040" y="1460520"/>
            <a:ext cx="2919960" cy="2678400"/>
          </a:xfrm>
          <a:prstGeom prst="rect">
            <a:avLst/>
          </a:prstGeom>
          <a:ln>
            <a:noFill/>
          </a:ln>
        </p:spPr>
      </p:pic>
      <p:pic>
        <p:nvPicPr>
          <p:cNvPr id="232" name="Picture 21"/>
          <p:cNvPicPr/>
          <p:nvPr/>
        </p:nvPicPr>
        <p:blipFill>
          <a:blip r:embed="rId4"/>
          <a:stretch/>
        </p:blipFill>
        <p:spPr>
          <a:xfrm>
            <a:off x="226440" y="2042280"/>
            <a:ext cx="8031240" cy="1386360"/>
          </a:xfrm>
          <a:prstGeom prst="rect">
            <a:avLst/>
          </a:prstGeom>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 name="TextShape 1"/>
          <p:cNvSpPr txBox="1"/>
          <p:nvPr/>
        </p:nvSpPr>
        <p:spPr>
          <a:xfrm>
            <a:off x="692640" y="215280"/>
            <a:ext cx="10806120" cy="782280"/>
          </a:xfrm>
          <a:prstGeom prst="rect">
            <a:avLst/>
          </a:prstGeom>
          <a:noFill/>
          <a:ln>
            <a:noFill/>
          </a:ln>
        </p:spPr>
        <p:txBody>
          <a:bodyPr anchor="ctr">
            <a:noAutofit/>
          </a:bodyPr>
          <a:lstStyle/>
          <a:p>
            <a:pPr algn="ctr">
              <a:lnSpc>
                <a:spcPct val="90000"/>
              </a:lnSpc>
            </a:pPr>
            <a:r>
              <a:rPr lang="en-US" sz="3600" b="0" strike="noStrike" spc="-1" dirty="0">
                <a:solidFill>
                  <a:srgbClr val="2F5597"/>
                </a:solidFill>
                <a:latin typeface="Times New Roman"/>
              </a:rPr>
              <a:t>Analysis And Result - DenseNet121 – Light Blending + Circle Crop</a:t>
            </a:r>
            <a:endParaRPr lang="en-US" sz="3600" b="0" strike="noStrike" spc="-1" dirty="0">
              <a:solidFill>
                <a:srgbClr val="000000"/>
              </a:solidFill>
              <a:latin typeface="Calibri"/>
            </a:endParaRPr>
          </a:p>
        </p:txBody>
      </p:sp>
      <p:pic>
        <p:nvPicPr>
          <p:cNvPr id="234" name="Picture 5"/>
          <p:cNvPicPr/>
          <p:nvPr/>
        </p:nvPicPr>
        <p:blipFill>
          <a:blip r:embed="rId2"/>
          <a:stretch/>
        </p:blipFill>
        <p:spPr>
          <a:xfrm>
            <a:off x="1056960" y="1321200"/>
            <a:ext cx="4222440" cy="2828880"/>
          </a:xfrm>
          <a:prstGeom prst="rect">
            <a:avLst/>
          </a:prstGeom>
          <a:ln>
            <a:noFill/>
          </a:ln>
        </p:spPr>
      </p:pic>
      <p:pic>
        <p:nvPicPr>
          <p:cNvPr id="235" name="Picture 6"/>
          <p:cNvPicPr/>
          <p:nvPr/>
        </p:nvPicPr>
        <p:blipFill>
          <a:blip r:embed="rId3"/>
          <a:stretch/>
        </p:blipFill>
        <p:spPr>
          <a:xfrm>
            <a:off x="727200" y="3963240"/>
            <a:ext cx="4960440" cy="3146760"/>
          </a:xfrm>
          <a:prstGeom prst="rect">
            <a:avLst/>
          </a:prstGeom>
          <a:ln>
            <a:noFill/>
          </a:ln>
        </p:spPr>
      </p:pic>
      <p:pic>
        <p:nvPicPr>
          <p:cNvPr id="236" name="Picture 7"/>
          <p:cNvPicPr/>
          <p:nvPr/>
        </p:nvPicPr>
        <p:blipFill>
          <a:blip r:embed="rId4"/>
          <a:stretch/>
        </p:blipFill>
        <p:spPr>
          <a:xfrm>
            <a:off x="6575760" y="1321200"/>
            <a:ext cx="4489200" cy="2368800"/>
          </a:xfrm>
          <a:prstGeom prst="rect">
            <a:avLst/>
          </a:prstGeom>
          <a:ln>
            <a:noFill/>
          </a:ln>
        </p:spPr>
      </p:pic>
      <p:pic>
        <p:nvPicPr>
          <p:cNvPr id="237" name="Picture 9"/>
          <p:cNvPicPr/>
          <p:nvPr/>
        </p:nvPicPr>
        <p:blipFill>
          <a:blip r:embed="rId5"/>
          <a:stretch/>
        </p:blipFill>
        <p:spPr>
          <a:xfrm>
            <a:off x="6374520" y="3779640"/>
            <a:ext cx="4891680" cy="3078000"/>
          </a:xfrm>
          <a:prstGeom prst="rect">
            <a:avLst/>
          </a:prstGeom>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TextShape 1"/>
          <p:cNvSpPr txBox="1"/>
          <p:nvPr/>
        </p:nvSpPr>
        <p:spPr>
          <a:xfrm>
            <a:off x="692640" y="467280"/>
            <a:ext cx="10806120" cy="782280"/>
          </a:xfrm>
          <a:prstGeom prst="rect">
            <a:avLst/>
          </a:prstGeom>
          <a:noFill/>
          <a:ln>
            <a:noFill/>
          </a:ln>
        </p:spPr>
        <p:txBody>
          <a:bodyPr anchor="ctr">
            <a:noAutofit/>
          </a:bodyPr>
          <a:lstStyle/>
          <a:p>
            <a:pPr algn="ctr">
              <a:lnSpc>
                <a:spcPct val="90000"/>
              </a:lnSpc>
            </a:pPr>
            <a:r>
              <a:rPr lang="en-US" sz="4000" b="0" strike="noStrike" spc="-1" dirty="0">
                <a:solidFill>
                  <a:srgbClr val="2F5597"/>
                </a:solidFill>
                <a:latin typeface="Times New Roman"/>
              </a:rPr>
              <a:t>Model Training – DenseNet121 – Light Blending + Auto Crop</a:t>
            </a:r>
            <a:endParaRPr lang="en-US" sz="4000" b="0" strike="noStrike" spc="-1" dirty="0">
              <a:solidFill>
                <a:srgbClr val="000000"/>
              </a:solidFill>
              <a:latin typeface="Calibri"/>
            </a:endParaRPr>
          </a:p>
        </p:txBody>
      </p:sp>
      <p:sp>
        <p:nvSpPr>
          <p:cNvPr id="239" name="CustomShape 2"/>
          <p:cNvSpPr/>
          <p:nvPr/>
        </p:nvSpPr>
        <p:spPr>
          <a:xfrm>
            <a:off x="715680" y="1663920"/>
            <a:ext cx="8838360" cy="4753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000000"/>
              </a:buClr>
              <a:buFont typeface="Arial"/>
              <a:buChar char="•"/>
            </a:pPr>
            <a:r>
              <a:rPr lang="en-IN" sz="1800" b="0" strike="noStrike" spc="-1">
                <a:solidFill>
                  <a:srgbClr val="000000"/>
                </a:solidFill>
                <a:latin typeface="Calibri"/>
              </a:rPr>
              <a:t>Data Splitting:</a:t>
            </a:r>
            <a:endParaRPr lang="en-IN" sz="1800" b="0" strike="noStrike" spc="-1">
              <a:latin typeface="Arial"/>
            </a:endParaRPr>
          </a:p>
          <a:p>
            <a:pPr>
              <a:lnSpc>
                <a:spcPct val="100000"/>
              </a:lnSpc>
            </a:pPr>
            <a:endParaRPr lang="en-IN" sz="1800" b="0" strike="noStrike" spc="-1">
              <a:latin typeface="Arial"/>
            </a:endParaRPr>
          </a:p>
          <a:p>
            <a:pPr>
              <a:lnSpc>
                <a:spcPct val="100000"/>
              </a:lnSpc>
            </a:pPr>
            <a:endParaRPr lang="en-IN" sz="1800" b="0" strike="noStrike" spc="-1">
              <a:latin typeface="Arial"/>
            </a:endParaRPr>
          </a:p>
          <a:p>
            <a:pPr>
              <a:lnSpc>
                <a:spcPct val="100000"/>
              </a:lnSpc>
            </a:pPr>
            <a:endParaRPr lang="en-IN" sz="1800" b="0" strike="noStrike" spc="-1">
              <a:latin typeface="Arial"/>
            </a:endParaRPr>
          </a:p>
          <a:p>
            <a:pPr>
              <a:lnSpc>
                <a:spcPct val="100000"/>
              </a:lnSpc>
            </a:pPr>
            <a:endParaRPr lang="en-IN" sz="1800" b="0" strike="noStrike" spc="-1">
              <a:latin typeface="Arial"/>
            </a:endParaRPr>
          </a:p>
          <a:p>
            <a:pPr>
              <a:lnSpc>
                <a:spcPct val="100000"/>
              </a:lnSpc>
            </a:pPr>
            <a:endParaRPr lang="en-IN" sz="1800" b="0" strike="noStrike" spc="-1">
              <a:latin typeface="Arial"/>
            </a:endParaRPr>
          </a:p>
          <a:p>
            <a:pPr>
              <a:lnSpc>
                <a:spcPct val="100000"/>
              </a:lnSpc>
            </a:pPr>
            <a:endParaRPr lang="en-IN" sz="1800" b="0" strike="noStrike" spc="-1">
              <a:latin typeface="Arial"/>
            </a:endParaRPr>
          </a:p>
          <a:p>
            <a:pPr marL="285840" indent="-285480">
              <a:lnSpc>
                <a:spcPct val="100000"/>
              </a:lnSpc>
              <a:buClr>
                <a:srgbClr val="000000"/>
              </a:buClr>
              <a:buFont typeface="Arial"/>
              <a:buChar char="•"/>
            </a:pPr>
            <a:r>
              <a:rPr lang="en-IN" sz="1800" b="0" strike="noStrike" spc="-1">
                <a:solidFill>
                  <a:srgbClr val="000000"/>
                </a:solidFill>
                <a:latin typeface="Calibri"/>
              </a:rPr>
              <a:t>Now the model is trained on 224x224 preprocessed fundus images for 8 epochs</a:t>
            </a:r>
            <a:endParaRPr lang="en-IN" sz="1800" b="0" strike="noStrike" spc="-1">
              <a:latin typeface="Arial"/>
            </a:endParaRPr>
          </a:p>
          <a:p>
            <a:pPr>
              <a:lnSpc>
                <a:spcPct val="100000"/>
              </a:lnSpc>
            </a:pPr>
            <a:endParaRPr lang="en-IN" sz="1800" b="0" strike="noStrike" spc="-1">
              <a:latin typeface="Arial"/>
            </a:endParaRPr>
          </a:p>
          <a:p>
            <a:pPr>
              <a:lnSpc>
                <a:spcPct val="100000"/>
              </a:lnSpc>
            </a:pPr>
            <a:endParaRPr lang="en-IN" sz="1800" b="0" strike="noStrike" spc="-1">
              <a:latin typeface="Arial"/>
            </a:endParaRPr>
          </a:p>
          <a:p>
            <a:pPr>
              <a:lnSpc>
                <a:spcPct val="100000"/>
              </a:lnSpc>
            </a:pPr>
            <a:endParaRPr lang="en-IN" sz="1800" b="0" strike="noStrike" spc="-1">
              <a:latin typeface="Arial"/>
            </a:endParaRPr>
          </a:p>
          <a:p>
            <a:pPr>
              <a:lnSpc>
                <a:spcPct val="100000"/>
              </a:lnSpc>
            </a:pPr>
            <a:endParaRPr lang="en-IN" sz="1800" b="0" strike="noStrike" spc="-1">
              <a:latin typeface="Arial"/>
            </a:endParaRPr>
          </a:p>
          <a:p>
            <a:pPr>
              <a:lnSpc>
                <a:spcPct val="100000"/>
              </a:lnSpc>
            </a:pPr>
            <a:endParaRPr lang="en-IN" sz="1800" b="0" strike="noStrike" spc="-1">
              <a:latin typeface="Arial"/>
            </a:endParaRPr>
          </a:p>
          <a:p>
            <a:pPr>
              <a:lnSpc>
                <a:spcPct val="100000"/>
              </a:lnSpc>
            </a:pPr>
            <a:endParaRPr lang="en-IN" sz="1800" b="0" strike="noStrike" spc="-1">
              <a:latin typeface="Arial"/>
            </a:endParaRPr>
          </a:p>
          <a:p>
            <a:pPr>
              <a:lnSpc>
                <a:spcPct val="100000"/>
              </a:lnSpc>
            </a:pPr>
            <a:endParaRPr lang="en-IN" sz="1800" b="0" strike="noStrike" spc="-1">
              <a:latin typeface="Arial"/>
            </a:endParaRPr>
          </a:p>
          <a:p>
            <a:pPr>
              <a:lnSpc>
                <a:spcPct val="100000"/>
              </a:lnSpc>
            </a:pPr>
            <a:endParaRPr lang="en-IN" sz="1800" b="0" strike="noStrike" spc="-1">
              <a:latin typeface="Arial"/>
            </a:endParaRPr>
          </a:p>
          <a:p>
            <a:pPr marL="285840" indent="-285480">
              <a:lnSpc>
                <a:spcPct val="100000"/>
              </a:lnSpc>
              <a:buClr>
                <a:srgbClr val="000000"/>
              </a:buClr>
              <a:buFont typeface="Arial"/>
              <a:buChar char="•"/>
            </a:pPr>
            <a:r>
              <a:rPr lang="en-IN" sz="1800" b="0" strike="noStrike" spc="-1">
                <a:solidFill>
                  <a:srgbClr val="000000"/>
                </a:solidFill>
                <a:latin typeface="Calibri"/>
              </a:rPr>
              <a:t>Finally the model is saved and is run with test images. Final results are shown in next slide.</a:t>
            </a:r>
            <a:endParaRPr lang="en-IN" sz="1800" b="0" strike="noStrike" spc="-1">
              <a:latin typeface="Arial"/>
            </a:endParaRPr>
          </a:p>
        </p:txBody>
      </p:sp>
      <p:pic>
        <p:nvPicPr>
          <p:cNvPr id="240" name="Picture 19"/>
          <p:cNvPicPr/>
          <p:nvPr/>
        </p:nvPicPr>
        <p:blipFill>
          <a:blip r:embed="rId2"/>
          <a:srcRect l="14372" r="12198"/>
          <a:stretch/>
        </p:blipFill>
        <p:spPr>
          <a:xfrm>
            <a:off x="8780040" y="1460520"/>
            <a:ext cx="2919960" cy="2678400"/>
          </a:xfrm>
          <a:prstGeom prst="rect">
            <a:avLst/>
          </a:prstGeom>
          <a:ln>
            <a:noFill/>
          </a:ln>
        </p:spPr>
      </p:pic>
      <p:pic>
        <p:nvPicPr>
          <p:cNvPr id="241" name="Picture 21"/>
          <p:cNvPicPr/>
          <p:nvPr/>
        </p:nvPicPr>
        <p:blipFill>
          <a:blip r:embed="rId3"/>
          <a:stretch/>
        </p:blipFill>
        <p:spPr>
          <a:xfrm>
            <a:off x="226440" y="2042280"/>
            <a:ext cx="8031240" cy="1386360"/>
          </a:xfrm>
          <a:prstGeom prst="rect">
            <a:avLst/>
          </a:prstGeom>
          <a:ln>
            <a:noFill/>
          </a:ln>
        </p:spPr>
      </p:pic>
      <p:pic>
        <p:nvPicPr>
          <p:cNvPr id="242" name="Picture 4"/>
          <p:cNvPicPr/>
          <p:nvPr/>
        </p:nvPicPr>
        <p:blipFill>
          <a:blip r:embed="rId4"/>
          <a:stretch/>
        </p:blipFill>
        <p:spPr>
          <a:xfrm>
            <a:off x="250920" y="4139280"/>
            <a:ext cx="9853560" cy="1857240"/>
          </a:xfrm>
          <a:prstGeom prst="rect">
            <a:avLst/>
          </a:prstGeom>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TextShape 1"/>
          <p:cNvSpPr txBox="1"/>
          <p:nvPr/>
        </p:nvSpPr>
        <p:spPr>
          <a:xfrm>
            <a:off x="692640" y="215280"/>
            <a:ext cx="10806120" cy="782280"/>
          </a:xfrm>
          <a:prstGeom prst="rect">
            <a:avLst/>
          </a:prstGeom>
          <a:noFill/>
          <a:ln>
            <a:noFill/>
          </a:ln>
        </p:spPr>
        <p:txBody>
          <a:bodyPr anchor="ctr">
            <a:normAutofit fontScale="64500" lnSpcReduction="20000"/>
          </a:bodyPr>
          <a:lstStyle/>
          <a:p>
            <a:pPr algn="ctr">
              <a:lnSpc>
                <a:spcPct val="90000"/>
              </a:lnSpc>
            </a:pPr>
            <a:r>
              <a:rPr lang="en-US" sz="4800" b="0" strike="noStrike" spc="-1" dirty="0">
                <a:solidFill>
                  <a:srgbClr val="2F5597"/>
                </a:solidFill>
                <a:latin typeface="Times New Roman"/>
              </a:rPr>
              <a:t>Analysis And Result - DenseNet121 – Light Blending + Auto Crop</a:t>
            </a:r>
            <a:endParaRPr lang="en-US" sz="4800" b="0" strike="noStrike" spc="-1" dirty="0">
              <a:solidFill>
                <a:srgbClr val="000000"/>
              </a:solidFill>
              <a:latin typeface="Calibri"/>
            </a:endParaRPr>
          </a:p>
        </p:txBody>
      </p:sp>
      <p:pic>
        <p:nvPicPr>
          <p:cNvPr id="244" name="Picture 3"/>
          <p:cNvPicPr/>
          <p:nvPr/>
        </p:nvPicPr>
        <p:blipFill>
          <a:blip r:embed="rId2"/>
          <a:stretch/>
        </p:blipFill>
        <p:spPr>
          <a:xfrm>
            <a:off x="6578640" y="3840480"/>
            <a:ext cx="4838400" cy="2940840"/>
          </a:xfrm>
          <a:prstGeom prst="rect">
            <a:avLst/>
          </a:prstGeom>
          <a:ln>
            <a:noFill/>
          </a:ln>
        </p:spPr>
      </p:pic>
      <p:pic>
        <p:nvPicPr>
          <p:cNvPr id="245" name="Picture 8"/>
          <p:cNvPicPr/>
          <p:nvPr/>
        </p:nvPicPr>
        <p:blipFill>
          <a:blip r:embed="rId3"/>
          <a:stretch/>
        </p:blipFill>
        <p:spPr>
          <a:xfrm>
            <a:off x="692640" y="1155240"/>
            <a:ext cx="4746960" cy="3017160"/>
          </a:xfrm>
          <a:prstGeom prst="rect">
            <a:avLst/>
          </a:prstGeom>
          <a:ln>
            <a:noFill/>
          </a:ln>
        </p:spPr>
      </p:pic>
      <p:pic>
        <p:nvPicPr>
          <p:cNvPr id="246" name="Picture 11"/>
          <p:cNvPicPr/>
          <p:nvPr/>
        </p:nvPicPr>
        <p:blipFill>
          <a:blip r:embed="rId4"/>
          <a:stretch/>
        </p:blipFill>
        <p:spPr>
          <a:xfrm>
            <a:off x="692640" y="3840480"/>
            <a:ext cx="4297320" cy="3032280"/>
          </a:xfrm>
          <a:prstGeom prst="rect">
            <a:avLst/>
          </a:prstGeom>
          <a:ln>
            <a:noFill/>
          </a:ln>
        </p:spPr>
      </p:pic>
      <p:pic>
        <p:nvPicPr>
          <p:cNvPr id="247" name="Picture 13"/>
          <p:cNvPicPr/>
          <p:nvPr/>
        </p:nvPicPr>
        <p:blipFill>
          <a:blip r:embed="rId5"/>
          <a:stretch/>
        </p:blipFill>
        <p:spPr>
          <a:xfrm>
            <a:off x="6948720" y="1310760"/>
            <a:ext cx="3731760" cy="2261880"/>
          </a:xfrm>
          <a:prstGeom prst="rect">
            <a:avLst/>
          </a:prstGeom>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TextShape 1"/>
          <p:cNvSpPr txBox="1"/>
          <p:nvPr/>
        </p:nvSpPr>
        <p:spPr>
          <a:xfrm>
            <a:off x="692640" y="467280"/>
            <a:ext cx="10806120" cy="782280"/>
          </a:xfrm>
          <a:prstGeom prst="rect">
            <a:avLst/>
          </a:prstGeom>
          <a:noFill/>
          <a:ln>
            <a:noFill/>
          </a:ln>
        </p:spPr>
        <p:txBody>
          <a:bodyPr anchor="ctr">
            <a:noAutofit/>
          </a:bodyPr>
          <a:lstStyle/>
          <a:p>
            <a:pPr algn="ctr">
              <a:lnSpc>
                <a:spcPct val="90000"/>
              </a:lnSpc>
            </a:pPr>
            <a:r>
              <a:rPr lang="en-US" sz="3600" b="0" strike="noStrike" spc="-1" dirty="0">
                <a:solidFill>
                  <a:srgbClr val="2F5597"/>
                </a:solidFill>
                <a:latin typeface="Times New Roman"/>
              </a:rPr>
              <a:t>Model Training – DenseNet121 – Light Blending + Auto Crop + DATA AUGMENTATION</a:t>
            </a:r>
            <a:endParaRPr lang="en-US" sz="3600" b="0" strike="noStrike" spc="-1" dirty="0">
              <a:solidFill>
                <a:srgbClr val="000000"/>
              </a:solidFill>
              <a:latin typeface="Calibri"/>
            </a:endParaRPr>
          </a:p>
        </p:txBody>
      </p:sp>
      <p:sp>
        <p:nvSpPr>
          <p:cNvPr id="249" name="CustomShape 2"/>
          <p:cNvSpPr/>
          <p:nvPr/>
        </p:nvSpPr>
        <p:spPr>
          <a:xfrm>
            <a:off x="715680" y="1663920"/>
            <a:ext cx="8838360" cy="475380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marL="285840" indent="-285480">
              <a:lnSpc>
                <a:spcPct val="100000"/>
              </a:lnSpc>
              <a:buClr>
                <a:srgbClr val="000000"/>
              </a:buClr>
              <a:buFont typeface="Arial"/>
              <a:buChar char="•"/>
            </a:pPr>
            <a:r>
              <a:rPr lang="en-IN" sz="1800" b="0" strike="noStrike" spc="-1">
                <a:solidFill>
                  <a:srgbClr val="000000"/>
                </a:solidFill>
                <a:latin typeface="Calibri"/>
              </a:rPr>
              <a:t>Data Splitting:</a:t>
            </a:r>
            <a:endParaRPr lang="en-IN" sz="1800" b="0" strike="noStrike" spc="-1">
              <a:latin typeface="Arial"/>
            </a:endParaRPr>
          </a:p>
          <a:p>
            <a:pPr>
              <a:lnSpc>
                <a:spcPct val="100000"/>
              </a:lnSpc>
            </a:pPr>
            <a:endParaRPr lang="en-IN" sz="1800" b="0" strike="noStrike" spc="-1">
              <a:latin typeface="Arial"/>
            </a:endParaRPr>
          </a:p>
          <a:p>
            <a:pPr>
              <a:lnSpc>
                <a:spcPct val="100000"/>
              </a:lnSpc>
            </a:pPr>
            <a:endParaRPr lang="en-IN" sz="1800" b="0" strike="noStrike" spc="-1">
              <a:latin typeface="Arial"/>
            </a:endParaRPr>
          </a:p>
          <a:p>
            <a:pPr>
              <a:lnSpc>
                <a:spcPct val="100000"/>
              </a:lnSpc>
            </a:pPr>
            <a:endParaRPr lang="en-IN" sz="1800" b="0" strike="noStrike" spc="-1">
              <a:latin typeface="Arial"/>
            </a:endParaRPr>
          </a:p>
          <a:p>
            <a:pPr>
              <a:lnSpc>
                <a:spcPct val="100000"/>
              </a:lnSpc>
            </a:pPr>
            <a:endParaRPr lang="en-IN" sz="1800" b="0" strike="noStrike" spc="-1">
              <a:latin typeface="Arial"/>
            </a:endParaRPr>
          </a:p>
          <a:p>
            <a:pPr>
              <a:lnSpc>
                <a:spcPct val="100000"/>
              </a:lnSpc>
            </a:pPr>
            <a:endParaRPr lang="en-IN" sz="1800" b="0" strike="noStrike" spc="-1">
              <a:latin typeface="Arial"/>
            </a:endParaRPr>
          </a:p>
          <a:p>
            <a:pPr>
              <a:lnSpc>
                <a:spcPct val="100000"/>
              </a:lnSpc>
            </a:pPr>
            <a:endParaRPr lang="en-IN" sz="1800" b="0" strike="noStrike" spc="-1">
              <a:latin typeface="Arial"/>
            </a:endParaRPr>
          </a:p>
          <a:p>
            <a:pPr marL="285840" indent="-285480">
              <a:lnSpc>
                <a:spcPct val="100000"/>
              </a:lnSpc>
              <a:buClr>
                <a:srgbClr val="000000"/>
              </a:buClr>
              <a:buFont typeface="Arial"/>
              <a:buChar char="•"/>
            </a:pPr>
            <a:r>
              <a:rPr lang="en-IN" sz="1800" b="0" strike="noStrike" spc="-1">
                <a:solidFill>
                  <a:srgbClr val="000000"/>
                </a:solidFill>
                <a:latin typeface="Calibri"/>
              </a:rPr>
              <a:t>Now the model is trained on 224x224 preprocessed fundus images for 7 epochs</a:t>
            </a:r>
            <a:endParaRPr lang="en-IN" sz="1800" b="0" strike="noStrike" spc="-1">
              <a:latin typeface="Arial"/>
            </a:endParaRPr>
          </a:p>
          <a:p>
            <a:pPr>
              <a:lnSpc>
                <a:spcPct val="100000"/>
              </a:lnSpc>
            </a:pPr>
            <a:endParaRPr lang="en-IN" sz="1800" b="0" strike="noStrike" spc="-1">
              <a:latin typeface="Arial"/>
            </a:endParaRPr>
          </a:p>
          <a:p>
            <a:pPr>
              <a:lnSpc>
                <a:spcPct val="100000"/>
              </a:lnSpc>
            </a:pPr>
            <a:endParaRPr lang="en-IN" sz="1800" b="0" strike="noStrike" spc="-1">
              <a:latin typeface="Arial"/>
            </a:endParaRPr>
          </a:p>
          <a:p>
            <a:pPr>
              <a:lnSpc>
                <a:spcPct val="100000"/>
              </a:lnSpc>
            </a:pPr>
            <a:endParaRPr lang="en-IN" sz="1800" b="0" strike="noStrike" spc="-1">
              <a:latin typeface="Arial"/>
            </a:endParaRPr>
          </a:p>
          <a:p>
            <a:pPr>
              <a:lnSpc>
                <a:spcPct val="100000"/>
              </a:lnSpc>
            </a:pPr>
            <a:endParaRPr lang="en-IN" sz="1800" b="0" strike="noStrike" spc="-1">
              <a:latin typeface="Arial"/>
            </a:endParaRPr>
          </a:p>
          <a:p>
            <a:pPr>
              <a:lnSpc>
                <a:spcPct val="100000"/>
              </a:lnSpc>
            </a:pPr>
            <a:endParaRPr lang="en-IN" sz="1800" b="0" strike="noStrike" spc="-1">
              <a:latin typeface="Arial"/>
            </a:endParaRPr>
          </a:p>
          <a:p>
            <a:pPr>
              <a:lnSpc>
                <a:spcPct val="100000"/>
              </a:lnSpc>
            </a:pPr>
            <a:endParaRPr lang="en-IN" sz="1800" b="0" strike="noStrike" spc="-1">
              <a:latin typeface="Arial"/>
            </a:endParaRPr>
          </a:p>
          <a:p>
            <a:pPr>
              <a:lnSpc>
                <a:spcPct val="100000"/>
              </a:lnSpc>
            </a:pPr>
            <a:endParaRPr lang="en-IN" sz="1800" b="0" strike="noStrike" spc="-1">
              <a:latin typeface="Arial"/>
            </a:endParaRPr>
          </a:p>
          <a:p>
            <a:pPr>
              <a:lnSpc>
                <a:spcPct val="100000"/>
              </a:lnSpc>
            </a:pPr>
            <a:endParaRPr lang="en-IN" sz="1800" b="0" strike="noStrike" spc="-1">
              <a:latin typeface="Arial"/>
            </a:endParaRPr>
          </a:p>
          <a:p>
            <a:pPr marL="285840" indent="-285480">
              <a:lnSpc>
                <a:spcPct val="100000"/>
              </a:lnSpc>
              <a:buClr>
                <a:srgbClr val="000000"/>
              </a:buClr>
              <a:buFont typeface="Arial"/>
              <a:buChar char="•"/>
            </a:pPr>
            <a:r>
              <a:rPr lang="en-IN" sz="1800" b="0" strike="noStrike" spc="-1">
                <a:solidFill>
                  <a:srgbClr val="000000"/>
                </a:solidFill>
                <a:latin typeface="Calibri"/>
              </a:rPr>
              <a:t>Finally the model is saved and is run with test images. Final results are shown in next slide.</a:t>
            </a:r>
            <a:endParaRPr lang="en-IN" sz="1800" b="0" strike="noStrike" spc="-1">
              <a:latin typeface="Arial"/>
            </a:endParaRPr>
          </a:p>
        </p:txBody>
      </p:sp>
      <p:pic>
        <p:nvPicPr>
          <p:cNvPr id="250" name="Picture 3"/>
          <p:cNvPicPr/>
          <p:nvPr/>
        </p:nvPicPr>
        <p:blipFill>
          <a:blip r:embed="rId2"/>
          <a:stretch/>
        </p:blipFill>
        <p:spPr>
          <a:xfrm>
            <a:off x="1051920" y="2073960"/>
            <a:ext cx="5768640" cy="1354680"/>
          </a:xfrm>
          <a:prstGeom prst="rect">
            <a:avLst/>
          </a:prstGeom>
          <a:ln>
            <a:noFill/>
          </a:ln>
        </p:spPr>
      </p:pic>
      <p:pic>
        <p:nvPicPr>
          <p:cNvPr id="251" name="Picture 6"/>
          <p:cNvPicPr/>
          <p:nvPr/>
        </p:nvPicPr>
        <p:blipFill rotWithShape="1">
          <a:blip r:embed="rId3"/>
          <a:srcRect r="31734"/>
          <a:stretch/>
        </p:blipFill>
        <p:spPr>
          <a:xfrm>
            <a:off x="7744408" y="1524240"/>
            <a:ext cx="3657600" cy="2126160"/>
          </a:xfrm>
          <a:prstGeom prst="rect">
            <a:avLst/>
          </a:prstGeom>
          <a:ln>
            <a:noFill/>
          </a:ln>
        </p:spPr>
      </p:pic>
      <p:pic>
        <p:nvPicPr>
          <p:cNvPr id="252" name="Picture 8"/>
          <p:cNvPicPr/>
          <p:nvPr/>
        </p:nvPicPr>
        <p:blipFill>
          <a:blip r:embed="rId4"/>
          <a:stretch/>
        </p:blipFill>
        <p:spPr>
          <a:xfrm>
            <a:off x="1051920" y="4064760"/>
            <a:ext cx="8073000" cy="1973880"/>
          </a:xfrm>
          <a:prstGeom prst="rect">
            <a:avLst/>
          </a:prstGeom>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TextShape 1"/>
          <p:cNvSpPr txBox="1"/>
          <p:nvPr/>
        </p:nvSpPr>
        <p:spPr>
          <a:xfrm>
            <a:off x="692640" y="215280"/>
            <a:ext cx="10806120" cy="782280"/>
          </a:xfrm>
          <a:prstGeom prst="rect">
            <a:avLst/>
          </a:prstGeom>
          <a:noFill/>
          <a:ln>
            <a:noFill/>
          </a:ln>
        </p:spPr>
        <p:txBody>
          <a:bodyPr anchor="ctr">
            <a:normAutofit fontScale="64500" lnSpcReduction="20000"/>
          </a:bodyPr>
          <a:lstStyle/>
          <a:p>
            <a:pPr algn="ctr">
              <a:lnSpc>
                <a:spcPct val="90000"/>
              </a:lnSpc>
            </a:pPr>
            <a:r>
              <a:rPr lang="en-US" sz="4800" b="0" strike="noStrike" spc="-1" dirty="0">
                <a:solidFill>
                  <a:srgbClr val="2F5597"/>
                </a:solidFill>
                <a:latin typeface="Times New Roman"/>
              </a:rPr>
              <a:t>Analysis And Result - DenseNet121 – Light Blending + Auto Crop + Data Augmentation</a:t>
            </a:r>
            <a:endParaRPr lang="en-US" sz="4800" b="0" strike="noStrike" spc="-1" dirty="0">
              <a:solidFill>
                <a:srgbClr val="000000"/>
              </a:solidFill>
              <a:latin typeface="Calibri"/>
            </a:endParaRPr>
          </a:p>
        </p:txBody>
      </p:sp>
      <p:pic>
        <p:nvPicPr>
          <p:cNvPr id="254" name="Picture 4"/>
          <p:cNvPicPr/>
          <p:nvPr/>
        </p:nvPicPr>
        <p:blipFill>
          <a:blip r:embed="rId2"/>
          <a:stretch/>
        </p:blipFill>
        <p:spPr>
          <a:xfrm>
            <a:off x="866160" y="1386720"/>
            <a:ext cx="4248000" cy="2680920"/>
          </a:xfrm>
          <a:prstGeom prst="rect">
            <a:avLst/>
          </a:prstGeom>
          <a:ln>
            <a:noFill/>
          </a:ln>
        </p:spPr>
      </p:pic>
      <p:pic>
        <p:nvPicPr>
          <p:cNvPr id="255" name="Picture 6"/>
          <p:cNvPicPr/>
          <p:nvPr/>
        </p:nvPicPr>
        <p:blipFill>
          <a:blip r:embed="rId3"/>
          <a:stretch/>
        </p:blipFill>
        <p:spPr>
          <a:xfrm>
            <a:off x="1138320" y="3959280"/>
            <a:ext cx="3975840" cy="2683440"/>
          </a:xfrm>
          <a:prstGeom prst="rect">
            <a:avLst/>
          </a:prstGeom>
          <a:ln>
            <a:noFill/>
          </a:ln>
        </p:spPr>
      </p:pic>
      <p:pic>
        <p:nvPicPr>
          <p:cNvPr id="256" name="Picture 9"/>
          <p:cNvPicPr/>
          <p:nvPr/>
        </p:nvPicPr>
        <p:blipFill>
          <a:blip r:embed="rId4"/>
          <a:stretch/>
        </p:blipFill>
        <p:spPr>
          <a:xfrm>
            <a:off x="6921720" y="1604520"/>
            <a:ext cx="3648600" cy="1824120"/>
          </a:xfrm>
          <a:prstGeom prst="rect">
            <a:avLst/>
          </a:prstGeom>
          <a:ln>
            <a:noFill/>
          </a:ln>
        </p:spPr>
      </p:pic>
      <p:pic>
        <p:nvPicPr>
          <p:cNvPr id="257" name="Picture 12"/>
          <p:cNvPicPr/>
          <p:nvPr/>
        </p:nvPicPr>
        <p:blipFill>
          <a:blip r:embed="rId5"/>
          <a:stretch/>
        </p:blipFill>
        <p:spPr>
          <a:xfrm>
            <a:off x="6622200" y="3642120"/>
            <a:ext cx="4248000" cy="2803320"/>
          </a:xfrm>
          <a:prstGeom prst="rect">
            <a:avLst/>
          </a:prstGeom>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Shape 1"/>
          <p:cNvSpPr txBox="1"/>
          <p:nvPr/>
        </p:nvSpPr>
        <p:spPr>
          <a:xfrm>
            <a:off x="838080" y="273600"/>
            <a:ext cx="10515240" cy="875520"/>
          </a:xfrm>
          <a:prstGeom prst="rect">
            <a:avLst/>
          </a:prstGeom>
          <a:noFill/>
          <a:ln>
            <a:noFill/>
          </a:ln>
        </p:spPr>
        <p:txBody>
          <a:bodyPr anchor="ctr">
            <a:noAutofit/>
          </a:bodyPr>
          <a:lstStyle/>
          <a:p>
            <a:pPr algn="ctr">
              <a:lnSpc>
                <a:spcPct val="90000"/>
              </a:lnSpc>
            </a:pPr>
            <a:r>
              <a:rPr lang="en-US" sz="4400" b="0" strike="noStrike" spc="-1">
                <a:solidFill>
                  <a:srgbClr val="2F5597"/>
                </a:solidFill>
                <a:latin typeface="Times New Roman"/>
              </a:rPr>
              <a:t>Diabetic Retinopathy</a:t>
            </a:r>
            <a:endParaRPr lang="en-US" sz="4400" b="0" strike="noStrike" spc="-1">
              <a:solidFill>
                <a:srgbClr val="000000"/>
              </a:solidFill>
              <a:latin typeface="Calibri"/>
            </a:endParaRPr>
          </a:p>
        </p:txBody>
      </p:sp>
      <p:sp>
        <p:nvSpPr>
          <p:cNvPr id="134" name="TextShape 2"/>
          <p:cNvSpPr txBox="1"/>
          <p:nvPr/>
        </p:nvSpPr>
        <p:spPr>
          <a:xfrm>
            <a:off x="838080" y="1149480"/>
            <a:ext cx="10515240" cy="4350960"/>
          </a:xfrm>
          <a:prstGeom prst="rect">
            <a:avLst/>
          </a:prstGeom>
          <a:noFill/>
          <a:ln>
            <a:noFill/>
          </a:ln>
        </p:spPr>
        <p:txBody>
          <a:bodyPr>
            <a:normAutofit/>
          </a:bodyPr>
          <a:lstStyle/>
          <a:p>
            <a:pPr marL="228600" indent="-228240">
              <a:lnSpc>
                <a:spcPct val="90000"/>
              </a:lnSpc>
              <a:spcBef>
                <a:spcPts val="1001"/>
              </a:spcBef>
              <a:buClr>
                <a:srgbClr val="000000"/>
              </a:buClr>
              <a:buFont typeface="Arial"/>
              <a:buChar char="•"/>
            </a:pPr>
            <a:r>
              <a:rPr lang="en-US" sz="1800" b="0" strike="noStrike" spc="-1">
                <a:solidFill>
                  <a:srgbClr val="000000"/>
                </a:solidFill>
                <a:latin typeface="Times New Roman"/>
              </a:rPr>
              <a:t>People with </a:t>
            </a:r>
            <a:r>
              <a:rPr lang="en-US" sz="1800" b="0" u="sng" strike="noStrike" spc="-1">
                <a:solidFill>
                  <a:srgbClr val="0563C1"/>
                </a:solidFill>
                <a:uFillTx/>
                <a:latin typeface="Times New Roman"/>
                <a:hlinkClick r:id="rId2"/>
              </a:rPr>
              <a:t>diabetes</a:t>
            </a:r>
            <a:r>
              <a:rPr lang="en-US" sz="1800" b="0" strike="noStrike" spc="-1">
                <a:solidFill>
                  <a:srgbClr val="000000"/>
                </a:solidFill>
                <a:latin typeface="Times New Roman"/>
              </a:rPr>
              <a:t> can have an eye disease called diabetic retinopathy. This is when high blood sugar levels cause </a:t>
            </a:r>
            <a:r>
              <a:rPr lang="en-US" sz="1800" b="1" strike="noStrike" spc="-1">
                <a:solidFill>
                  <a:srgbClr val="000000"/>
                </a:solidFill>
                <a:latin typeface="Times New Roman"/>
              </a:rPr>
              <a:t>damage to blood vessels in the </a:t>
            </a:r>
            <a:r>
              <a:rPr lang="en-US" sz="1800" b="1" u="sng" strike="noStrike" spc="-1">
                <a:solidFill>
                  <a:srgbClr val="0563C1"/>
                </a:solidFill>
                <a:uFillTx/>
                <a:latin typeface="Times New Roman"/>
                <a:hlinkClick r:id="rId3"/>
              </a:rPr>
              <a:t>retina</a:t>
            </a:r>
            <a:r>
              <a:rPr lang="en-US" sz="1800" b="0" strike="noStrike" spc="-1">
                <a:solidFill>
                  <a:srgbClr val="000000"/>
                </a:solidFill>
                <a:latin typeface="Times New Roman"/>
              </a:rPr>
              <a:t>. These </a:t>
            </a:r>
            <a:r>
              <a:rPr lang="en-US" sz="1800" b="1" strike="noStrike" spc="-1">
                <a:solidFill>
                  <a:srgbClr val="000000"/>
                </a:solidFill>
                <a:latin typeface="Times New Roman"/>
              </a:rPr>
              <a:t>blood vessels can swell and leak</a:t>
            </a:r>
            <a:r>
              <a:rPr lang="en-US" sz="1800" b="0" strike="noStrike" spc="-1">
                <a:solidFill>
                  <a:srgbClr val="000000"/>
                </a:solidFill>
                <a:latin typeface="Times New Roman"/>
              </a:rPr>
              <a:t>. Or they can close, stopping blood from passing through. Sometimes abnormal new blood vessels grow on the retina. All of these changes can steal your vision.</a:t>
            </a:r>
            <a:endParaRPr lang="en-US" sz="1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en-US" sz="1800" b="0" strike="noStrike" spc="-1">
                <a:solidFill>
                  <a:srgbClr val="000000"/>
                </a:solidFill>
                <a:latin typeface="Times New Roman"/>
              </a:rPr>
              <a:t>Diabetic retinopathy (DR) is one of the main causes of blindness among the working-age population</a:t>
            </a:r>
            <a:endParaRPr lang="en-US" sz="1800" b="0" strike="noStrike" spc="-1">
              <a:solidFill>
                <a:srgbClr val="000000"/>
              </a:solidFill>
              <a:latin typeface="Calibri"/>
            </a:endParaRPr>
          </a:p>
        </p:txBody>
      </p:sp>
      <p:pic>
        <p:nvPicPr>
          <p:cNvPr id="135" name="Picture 4"/>
          <p:cNvPicPr/>
          <p:nvPr/>
        </p:nvPicPr>
        <p:blipFill>
          <a:blip r:embed="rId4"/>
          <a:srcRect t="23367" b="13608"/>
          <a:stretch/>
        </p:blipFill>
        <p:spPr>
          <a:xfrm>
            <a:off x="1851120" y="2860200"/>
            <a:ext cx="8489520" cy="3357360"/>
          </a:xfrm>
          <a:prstGeom prst="rect">
            <a:avLst/>
          </a:prstGeom>
          <a:ln>
            <a:noFill/>
          </a:ln>
          <a:effectLst>
            <a:outerShdw blurRad="292100" dist="139498" dir="2700000" algn="tl" rotWithShape="0">
              <a:srgbClr val="333333">
                <a:alpha val="65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TextShape 1"/>
          <p:cNvSpPr txBox="1"/>
          <p:nvPr/>
        </p:nvSpPr>
        <p:spPr>
          <a:xfrm>
            <a:off x="692640" y="215280"/>
            <a:ext cx="10806120" cy="782280"/>
          </a:xfrm>
          <a:prstGeom prst="rect">
            <a:avLst/>
          </a:prstGeom>
          <a:noFill/>
          <a:ln>
            <a:noFill/>
          </a:ln>
        </p:spPr>
        <p:txBody>
          <a:bodyPr anchor="ctr">
            <a:normAutofit/>
          </a:bodyPr>
          <a:lstStyle/>
          <a:p>
            <a:pPr algn="ctr">
              <a:lnSpc>
                <a:spcPct val="90000"/>
              </a:lnSpc>
            </a:pPr>
            <a:r>
              <a:rPr lang="en-US" sz="4800" b="0" strike="noStrike" spc="-1" dirty="0">
                <a:solidFill>
                  <a:srgbClr val="2F5597"/>
                </a:solidFill>
                <a:latin typeface="Times New Roman"/>
              </a:rPr>
              <a:t>Analysis </a:t>
            </a:r>
            <a:r>
              <a:rPr lang="en-US" sz="4800" b="0" strike="noStrike" spc="-1">
                <a:solidFill>
                  <a:srgbClr val="2F5597"/>
                </a:solidFill>
                <a:latin typeface="Times New Roman"/>
              </a:rPr>
              <a:t>And Conclusion</a:t>
            </a:r>
            <a:endParaRPr lang="en-US" sz="4800" b="0" strike="noStrike" spc="-1" dirty="0">
              <a:solidFill>
                <a:srgbClr val="000000"/>
              </a:solidFill>
              <a:latin typeface="Calibri"/>
            </a:endParaRPr>
          </a:p>
        </p:txBody>
      </p:sp>
      <p:graphicFrame>
        <p:nvGraphicFramePr>
          <p:cNvPr id="259" name="Table 2"/>
          <p:cNvGraphicFramePr/>
          <p:nvPr>
            <p:extLst>
              <p:ext uri="{D42A27DB-BD31-4B8C-83A1-F6EECF244321}">
                <p14:modId xmlns:p14="http://schemas.microsoft.com/office/powerpoint/2010/main" val="3819364252"/>
              </p:ext>
            </p:extLst>
          </p:nvPr>
        </p:nvGraphicFramePr>
        <p:xfrm>
          <a:off x="2819880" y="1185605"/>
          <a:ext cx="6551640" cy="5063760"/>
        </p:xfrm>
        <a:graphic>
          <a:graphicData uri="http://schemas.openxmlformats.org/drawingml/2006/table">
            <a:tbl>
              <a:tblPr/>
              <a:tblGrid>
                <a:gridCol w="1551240">
                  <a:extLst>
                    <a:ext uri="{9D8B030D-6E8A-4147-A177-3AD203B41FA5}">
                      <a16:colId xmlns:a16="http://schemas.microsoft.com/office/drawing/2014/main" val="20000"/>
                    </a:ext>
                  </a:extLst>
                </a:gridCol>
                <a:gridCol w="1551240">
                  <a:extLst>
                    <a:ext uri="{9D8B030D-6E8A-4147-A177-3AD203B41FA5}">
                      <a16:colId xmlns:a16="http://schemas.microsoft.com/office/drawing/2014/main" val="20001"/>
                    </a:ext>
                  </a:extLst>
                </a:gridCol>
                <a:gridCol w="1551240">
                  <a:extLst>
                    <a:ext uri="{9D8B030D-6E8A-4147-A177-3AD203B41FA5}">
                      <a16:colId xmlns:a16="http://schemas.microsoft.com/office/drawing/2014/main" val="20002"/>
                    </a:ext>
                  </a:extLst>
                </a:gridCol>
                <a:gridCol w="1897920">
                  <a:extLst>
                    <a:ext uri="{9D8B030D-6E8A-4147-A177-3AD203B41FA5}">
                      <a16:colId xmlns:a16="http://schemas.microsoft.com/office/drawing/2014/main" val="20005"/>
                    </a:ext>
                  </a:extLst>
                </a:gridCol>
              </a:tblGrid>
              <a:tr h="794520">
                <a:tc>
                  <a:txBody>
                    <a:bodyPr/>
                    <a:lstStyle/>
                    <a:p>
                      <a:pPr>
                        <a:lnSpc>
                          <a:spcPct val="100000"/>
                        </a:lnSpc>
                      </a:pPr>
                      <a:r>
                        <a:rPr lang="en-IN" sz="1800" b="1" strike="noStrike" spc="-1">
                          <a:solidFill>
                            <a:srgbClr val="FFFFFF"/>
                          </a:solidFill>
                          <a:latin typeface="Calibri"/>
                        </a:rPr>
                        <a:t>MODEL</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a:txBody>
                    <a:bodyPr/>
                    <a:lstStyle/>
                    <a:p>
                      <a:pPr>
                        <a:lnSpc>
                          <a:spcPct val="100000"/>
                        </a:lnSpc>
                      </a:pPr>
                      <a:r>
                        <a:rPr lang="en-IN" sz="1800" b="1" strike="noStrike" spc="-1">
                          <a:solidFill>
                            <a:srgbClr val="FFFFFF"/>
                          </a:solidFill>
                          <a:latin typeface="Calibri"/>
                        </a:rPr>
                        <a:t>ACCURACY SCORE</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a:txBody>
                    <a:bodyPr/>
                    <a:lstStyle/>
                    <a:p>
                      <a:pPr>
                        <a:lnSpc>
                          <a:spcPct val="100000"/>
                        </a:lnSpc>
                      </a:pPr>
                      <a:r>
                        <a:rPr lang="en-IN" sz="1800" b="1" strike="noStrike" spc="-1">
                          <a:solidFill>
                            <a:srgbClr val="FFFFFF"/>
                          </a:solidFill>
                          <a:latin typeface="Calibri"/>
                        </a:rPr>
                        <a:t>COHEN KAPPA SCORE</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a:txBody>
                    <a:bodyPr/>
                    <a:lstStyle/>
                    <a:p>
                      <a:r>
                        <a:rPr lang="en-IN" sz="1500" b="0" strike="noStrike" spc="-1">
                          <a:latin typeface="Arial"/>
                        </a:rPr>
                        <a:t>Conclusion</a:t>
                      </a:r>
                    </a:p>
                  </a:txBody>
                  <a:tcPr>
                    <a:lnL w="12240" cap="flat" cmpd="sng" algn="ctr">
                      <a:solidFill>
                        <a:srgbClr val="FFFFFF"/>
                      </a:solidFill>
                      <a:prstDash val="solid"/>
                      <a:round/>
                      <a:headEnd type="none" w="med" len="med"/>
                      <a:tailEnd type="none" w="med" len="med"/>
                    </a:lnL>
                    <a:lnR w="12240">
                      <a:solidFill>
                        <a:srgbClr val="FFFFFF"/>
                      </a:solidFill>
                    </a:lnR>
                    <a:lnT w="12240">
                      <a:solidFill>
                        <a:srgbClr val="FFFFFF"/>
                      </a:solidFill>
                    </a:lnT>
                    <a:lnB w="38160" cap="flat" cmpd="sng" algn="ctr">
                      <a:solidFill>
                        <a:srgbClr val="FFFFFF"/>
                      </a:solidFill>
                      <a:prstDash val="solid"/>
                      <a:round/>
                      <a:headEnd type="none" w="med" len="med"/>
                      <a:tailEnd type="none" w="med" len="med"/>
                    </a:lnB>
                    <a:solidFill>
                      <a:srgbClr val="4472C4"/>
                    </a:solidFill>
                  </a:tcPr>
                </a:tc>
                <a:extLst>
                  <a:ext uri="{0D108BD9-81ED-4DB2-BD59-A6C34878D82A}">
                    <a16:rowId xmlns:a16="http://schemas.microsoft.com/office/drawing/2014/main" val="10000"/>
                  </a:ext>
                </a:extLst>
              </a:tr>
              <a:tr h="794520">
                <a:tc>
                  <a:txBody>
                    <a:bodyPr/>
                    <a:lstStyle/>
                    <a:p>
                      <a:r>
                        <a:rPr lang="en-IN" sz="1500" b="0" strike="noStrike" spc="-1">
                          <a:latin typeface="Arial"/>
                        </a:rPr>
                        <a:t>VGG16</a:t>
                      </a: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FD5E9"/>
                    </a:solidFill>
                  </a:tcPr>
                </a:tc>
                <a:tc>
                  <a:txBody>
                    <a:bodyPr/>
                    <a:lstStyle/>
                    <a:p>
                      <a:r>
                        <a:rPr lang="en-IN" sz="1500" b="0" strike="noStrike" spc="-1" dirty="0">
                          <a:latin typeface="Arial"/>
                        </a:rPr>
                        <a:t>0.4938</a:t>
                      </a: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FD5E9"/>
                    </a:solidFill>
                  </a:tcPr>
                </a:tc>
                <a:tc>
                  <a:txBody>
                    <a:bodyPr/>
                    <a:lstStyle/>
                    <a:p>
                      <a:r>
                        <a:rPr lang="en-US" sz="1500" dirty="0"/>
                        <a:t>0.57</a:t>
                      </a: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CFD5E9"/>
                    </a:solidFill>
                  </a:tcPr>
                </a:tc>
                <a:tc>
                  <a:txBody>
                    <a:bodyPr/>
                    <a:lstStyle/>
                    <a:p>
                      <a:r>
                        <a:rPr lang="en-IN" sz="1500" b="0" strike="noStrike" spc="-1">
                          <a:latin typeface="Arial"/>
                        </a:rPr>
                        <a:t>Performance is low for every class</a:t>
                      </a:r>
                    </a:p>
                  </a:txBody>
                  <a:tcPr>
                    <a:lnL w="12240" cap="flat" cmpd="sng" algn="ctr">
                      <a:solidFill>
                        <a:srgbClr val="FFFFFF"/>
                      </a:solidFill>
                      <a:prstDash val="solid"/>
                      <a:round/>
                      <a:headEnd type="none" w="med" len="med"/>
                      <a:tailEnd type="none" w="med" len="med"/>
                    </a:lnL>
                    <a:lnR w="12240">
                      <a:solidFill>
                        <a:srgbClr val="FFFFFF"/>
                      </a:solidFill>
                    </a:lnR>
                    <a:lnT w="3816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CFD5E9"/>
                    </a:solidFill>
                  </a:tcPr>
                </a:tc>
                <a:extLst>
                  <a:ext uri="{0D108BD9-81ED-4DB2-BD59-A6C34878D82A}">
                    <a16:rowId xmlns:a16="http://schemas.microsoft.com/office/drawing/2014/main" val="10001"/>
                  </a:ext>
                </a:extLst>
              </a:tr>
              <a:tr h="949320">
                <a:tc>
                  <a:txBody>
                    <a:bodyPr/>
                    <a:lstStyle/>
                    <a:p>
                      <a:r>
                        <a:rPr lang="en-IN" sz="1800" b="0" strike="noStrike" spc="-1">
                          <a:solidFill>
                            <a:srgbClr val="000000"/>
                          </a:solidFill>
                          <a:latin typeface="Calibri"/>
                        </a:rPr>
                        <a:t>DenseNet121 Light blending + Circle Crop</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r>
                        <a:rPr lang="en-IN" sz="1500" b="0" strike="noStrike" spc="-1">
                          <a:latin typeface="Arial"/>
                        </a:rPr>
                        <a:t>0.7817</a:t>
                      </a:r>
                    </a:p>
                  </a:txBody>
                  <a:tcPr>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r>
                        <a:rPr lang="en-IN" sz="1500" b="0" strike="noStrike" spc="-1">
                          <a:latin typeface="Arial"/>
                        </a:rPr>
                        <a:t>0.8740</a:t>
                      </a:r>
                    </a:p>
                  </a:txBody>
                  <a:tcPr>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r>
                        <a:rPr lang="en-IN" sz="1500" b="0" strike="noStrike" spc="-1" dirty="0">
                          <a:latin typeface="Arial"/>
                        </a:rPr>
                        <a:t>Performs well on class 0,2. Low performance on other classes</a:t>
                      </a:r>
                    </a:p>
                  </a:txBody>
                  <a:tcPr>
                    <a:lnL w="12240" cap="flat" cmpd="sng" algn="ctr">
                      <a:solidFill>
                        <a:srgbClr val="FFFFFF"/>
                      </a:solidFill>
                      <a:prstDash val="solid"/>
                      <a:round/>
                      <a:headEnd type="none" w="med" len="med"/>
                      <a:tailEnd type="none" w="med" len="med"/>
                    </a:lnL>
                    <a:lnR w="12240">
                      <a:solidFill>
                        <a:srgbClr val="FFFFFF"/>
                      </a:solidFill>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E8EBF4"/>
                    </a:solidFill>
                  </a:tcPr>
                </a:tc>
                <a:extLst>
                  <a:ext uri="{0D108BD9-81ED-4DB2-BD59-A6C34878D82A}">
                    <a16:rowId xmlns:a16="http://schemas.microsoft.com/office/drawing/2014/main" val="10002"/>
                  </a:ext>
                </a:extLst>
              </a:tr>
              <a:tr h="794520">
                <a:tc>
                  <a:txBody>
                    <a:bodyPr/>
                    <a:lstStyle/>
                    <a:p>
                      <a:r>
                        <a:rPr lang="en-IN" sz="1800" b="0" strike="noStrike" spc="-1">
                          <a:solidFill>
                            <a:srgbClr val="000000"/>
                          </a:solidFill>
                          <a:latin typeface="Calibri"/>
                          <a:ea typeface="Microsoft YaHei"/>
                        </a:rPr>
                        <a:t>DenseNet121 </a:t>
                      </a:r>
                      <a:r>
                        <a:rPr lang="en-IN" sz="1800" b="0" strike="noStrike" spc="-1">
                          <a:solidFill>
                            <a:srgbClr val="000000"/>
                          </a:solidFill>
                          <a:latin typeface="Calibri"/>
                        </a:rPr>
                        <a:t>Light blending + Auto Crop</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lstStyle/>
                    <a:p>
                      <a:r>
                        <a:rPr lang="en-IN" sz="1500" b="0" strike="noStrike" spc="-1">
                          <a:latin typeface="Arial"/>
                        </a:rPr>
                        <a:t>0.8130</a:t>
                      </a:r>
                    </a:p>
                  </a:txBody>
                  <a:tcPr>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lstStyle/>
                    <a:p>
                      <a:r>
                        <a:rPr lang="en-IN" sz="1500" b="0" strike="noStrike" spc="-1" dirty="0">
                          <a:latin typeface="Arial"/>
                        </a:rPr>
                        <a:t>0.8887</a:t>
                      </a:r>
                    </a:p>
                  </a:txBody>
                  <a:tcPr>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lstStyle/>
                    <a:p>
                      <a:r>
                        <a:rPr lang="en-IN" sz="1500" b="0" strike="noStrike" spc="-1" dirty="0">
                          <a:latin typeface="+mn-lt"/>
                        </a:rPr>
                        <a:t>Performs well on class 0,2. Low performance on other classes</a:t>
                      </a:r>
                    </a:p>
                  </a:txBody>
                  <a:tcPr>
                    <a:lnL w="12240" cap="flat" cmpd="sng" algn="ctr">
                      <a:solidFill>
                        <a:srgbClr val="FFFFFF"/>
                      </a:solidFill>
                      <a:prstDash val="solid"/>
                      <a:round/>
                      <a:headEnd type="none" w="med" len="med"/>
                      <a:tailEnd type="none" w="med" len="med"/>
                    </a:lnL>
                    <a:lnR w="12240">
                      <a:solidFill>
                        <a:srgbClr val="FFFFFF"/>
                      </a:solidFill>
                    </a:lnR>
                    <a:lnT w="12240" cap="flat" cmpd="sng" algn="ctr">
                      <a:solidFill>
                        <a:srgbClr val="FFFFFF"/>
                      </a:solidFill>
                      <a:prstDash val="solid"/>
                      <a:round/>
                      <a:headEnd type="none" w="med" len="med"/>
                      <a:tailEnd type="none" w="med" len="med"/>
                    </a:lnT>
                    <a:lnB w="12240" cap="flat" cmpd="sng" algn="ctr">
                      <a:solidFill>
                        <a:srgbClr val="FFFFFF"/>
                      </a:solidFill>
                      <a:prstDash val="solid"/>
                      <a:round/>
                      <a:headEnd type="none" w="med" len="med"/>
                      <a:tailEnd type="none" w="med" len="med"/>
                    </a:lnB>
                    <a:solidFill>
                      <a:srgbClr val="CFD5E9"/>
                    </a:solidFill>
                  </a:tcPr>
                </a:tc>
                <a:extLst>
                  <a:ext uri="{0D108BD9-81ED-4DB2-BD59-A6C34878D82A}">
                    <a16:rowId xmlns:a16="http://schemas.microsoft.com/office/drawing/2014/main" val="10003"/>
                  </a:ext>
                </a:extLst>
              </a:tr>
              <a:tr h="798120">
                <a:tc>
                  <a:txBody>
                    <a:bodyPr/>
                    <a:lstStyle/>
                    <a:p>
                      <a:r>
                        <a:rPr lang="en-IN" sz="1800" b="0" strike="noStrike" spc="-1">
                          <a:solidFill>
                            <a:srgbClr val="000000"/>
                          </a:solidFill>
                          <a:latin typeface="Calibri"/>
                          <a:ea typeface="Microsoft YaHei"/>
                        </a:rPr>
                        <a:t>DenseNet121 </a:t>
                      </a:r>
                      <a:r>
                        <a:rPr lang="en-IN" sz="1800" b="0" strike="noStrike" spc="-1">
                          <a:solidFill>
                            <a:srgbClr val="000000"/>
                          </a:solidFill>
                          <a:latin typeface="Calibri"/>
                        </a:rPr>
                        <a:t>Light blending + Auto Crop + Data Augmentation</a:t>
                      </a:r>
                      <a:endParaRPr lang="en-IN"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r>
                        <a:rPr lang="en-IN" sz="1500" b="0" strike="noStrike" spc="-1" dirty="0">
                          <a:latin typeface="Arial"/>
                        </a:rPr>
                        <a:t>0.73</a:t>
                      </a:r>
                    </a:p>
                  </a:txBody>
                  <a:tcPr>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r>
                        <a:rPr lang="en-IN" sz="1500" b="0" strike="noStrike" spc="-1" dirty="0">
                          <a:latin typeface="Arial"/>
                        </a:rPr>
                        <a:t>0.88</a:t>
                      </a:r>
                    </a:p>
                  </a:txBody>
                  <a:tcPr>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lstStyle/>
                    <a:p>
                      <a:r>
                        <a:rPr lang="en-IN" sz="1500" b="0" strike="noStrike" spc="-1" dirty="0">
                          <a:latin typeface="Arial"/>
                        </a:rPr>
                        <a:t>Performs well on all classes especially 0,1,2,3. Average performance on class 4</a:t>
                      </a:r>
                    </a:p>
                  </a:txBody>
                  <a:tcPr>
                    <a:lnL w="12240" cap="flat" cmpd="sng" algn="ctr">
                      <a:solidFill>
                        <a:srgbClr val="FFFFFF"/>
                      </a:solidFill>
                      <a:prstDash val="solid"/>
                      <a:round/>
                      <a:headEnd type="none" w="med" len="med"/>
                      <a:tailEnd type="none" w="med" len="med"/>
                    </a:lnL>
                    <a:lnR w="12240">
                      <a:solidFill>
                        <a:srgbClr val="FFFFFF"/>
                      </a:solidFill>
                    </a:lnR>
                    <a:lnT w="12240" cap="flat" cmpd="sng" algn="ctr">
                      <a:solidFill>
                        <a:srgbClr val="FFFFFF"/>
                      </a:solidFill>
                      <a:prstDash val="solid"/>
                      <a:round/>
                      <a:headEnd type="none" w="med" len="med"/>
                      <a:tailEnd type="none" w="med" len="med"/>
                    </a:lnT>
                    <a:lnB w="12240">
                      <a:solidFill>
                        <a:srgbClr val="FFFFFF"/>
                      </a:solidFill>
                    </a:lnB>
                    <a:solidFill>
                      <a:srgbClr val="E8EBF4"/>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 name="TextShape 1"/>
          <p:cNvSpPr txBox="1"/>
          <p:nvPr/>
        </p:nvSpPr>
        <p:spPr>
          <a:xfrm>
            <a:off x="692640" y="215280"/>
            <a:ext cx="10806120" cy="782280"/>
          </a:xfrm>
          <a:prstGeom prst="rect">
            <a:avLst/>
          </a:prstGeom>
          <a:noFill/>
          <a:ln>
            <a:noFill/>
          </a:ln>
        </p:spPr>
        <p:txBody>
          <a:bodyPr anchor="ctr">
            <a:normAutofit/>
          </a:bodyPr>
          <a:lstStyle/>
          <a:p>
            <a:pPr algn="ctr">
              <a:lnSpc>
                <a:spcPct val="90000"/>
              </a:lnSpc>
            </a:pPr>
            <a:r>
              <a:rPr lang="en-US" sz="4800" b="0" strike="noStrike" spc="-1">
                <a:solidFill>
                  <a:srgbClr val="2F5597"/>
                </a:solidFill>
                <a:latin typeface="Times New Roman"/>
              </a:rPr>
              <a:t>FUTURE WORK</a:t>
            </a:r>
            <a:endParaRPr lang="en-US" sz="4800" b="0" strike="noStrike" spc="-1">
              <a:solidFill>
                <a:srgbClr val="000000"/>
              </a:solidFill>
              <a:latin typeface="Calibri"/>
            </a:endParaRPr>
          </a:p>
        </p:txBody>
      </p:sp>
      <p:sp>
        <p:nvSpPr>
          <p:cNvPr id="261" name="CustomShape 2"/>
          <p:cNvSpPr/>
          <p:nvPr/>
        </p:nvSpPr>
        <p:spPr>
          <a:xfrm>
            <a:off x="916560" y="2305440"/>
            <a:ext cx="10806120" cy="2553091"/>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0000"/>
              </a:lnSpc>
              <a:buClr>
                <a:srgbClr val="000000"/>
              </a:buClr>
              <a:buFont typeface="StarSymbol"/>
              <a:buAutoNum type="arabicParenR"/>
            </a:pPr>
            <a:r>
              <a:rPr lang="en-IN" sz="2000" b="0" strike="noStrike" spc="-1" dirty="0">
                <a:solidFill>
                  <a:srgbClr val="000000"/>
                </a:solidFill>
                <a:latin typeface="Times New Roman"/>
              </a:rPr>
              <a:t>Image size is also a great factor in image processing in this problem statement, as we take bigger picture we are able to see eye deformities clearly in the image than in the smaller image.  Due to lack of high end resources the image size was restricted to 224 * 224 </a:t>
            </a:r>
            <a:r>
              <a:rPr lang="en-IN" sz="2000" b="0" strike="noStrike" spc="-1" dirty="0" err="1">
                <a:solidFill>
                  <a:srgbClr val="000000"/>
                </a:solidFill>
                <a:latin typeface="Times New Roman"/>
              </a:rPr>
              <a:t>w.r.t.</a:t>
            </a:r>
            <a:r>
              <a:rPr lang="en-IN" sz="2000" b="0" strike="noStrike" spc="-1" dirty="0">
                <a:solidFill>
                  <a:srgbClr val="000000"/>
                </a:solidFill>
                <a:latin typeface="Times New Roman"/>
              </a:rPr>
              <a:t> width and height. But with more powerful GPUs we can try to train the model with higher image sizes to achieve better result.</a:t>
            </a:r>
            <a:endParaRPr lang="en-IN" sz="2000" spc="-1" dirty="0">
              <a:latin typeface="Arial"/>
            </a:endParaRPr>
          </a:p>
          <a:p>
            <a:pPr marL="343080" indent="-342720">
              <a:lnSpc>
                <a:spcPct val="100000"/>
              </a:lnSpc>
              <a:buClr>
                <a:srgbClr val="000000"/>
              </a:buClr>
              <a:buFont typeface="StarSymbol"/>
              <a:buAutoNum type="arabicParenR"/>
            </a:pPr>
            <a:endParaRPr lang="en-IN" sz="2000" b="0" strike="noStrike" spc="-1" dirty="0">
              <a:solidFill>
                <a:srgbClr val="000000"/>
              </a:solidFill>
              <a:latin typeface="Arial"/>
            </a:endParaRPr>
          </a:p>
          <a:p>
            <a:pPr marL="343080" indent="-342720">
              <a:lnSpc>
                <a:spcPct val="100000"/>
              </a:lnSpc>
              <a:buClr>
                <a:srgbClr val="000000"/>
              </a:buClr>
              <a:buFont typeface="StarSymbol"/>
              <a:buAutoNum type="arabicParenR"/>
            </a:pPr>
            <a:endParaRPr lang="en-IN" sz="2000" spc="-1" dirty="0">
              <a:solidFill>
                <a:srgbClr val="000000"/>
              </a:solidFill>
              <a:latin typeface="Arial"/>
            </a:endParaRPr>
          </a:p>
          <a:p>
            <a:pPr marL="343080" indent="-342720">
              <a:lnSpc>
                <a:spcPct val="100000"/>
              </a:lnSpc>
              <a:buClr>
                <a:srgbClr val="000000"/>
              </a:buClr>
              <a:buFont typeface="StarSymbol"/>
              <a:buAutoNum type="arabicParenR"/>
            </a:pPr>
            <a:r>
              <a:rPr lang="en-IN" sz="2000" b="0" strike="noStrike" spc="-1">
                <a:solidFill>
                  <a:srgbClr val="000000"/>
                </a:solidFill>
                <a:latin typeface="Times New Roman"/>
              </a:rPr>
              <a:t>Deploy </a:t>
            </a:r>
            <a:r>
              <a:rPr lang="en-IN" sz="2000" b="0" strike="noStrike" spc="-1" dirty="0">
                <a:solidFill>
                  <a:srgbClr val="000000"/>
                </a:solidFill>
                <a:latin typeface="Times New Roman"/>
              </a:rPr>
              <a:t>this model on a website.</a:t>
            </a:r>
            <a:endParaRPr lang="en-IN" sz="2000" b="0" strike="noStrike" spc="-1" dirty="0">
              <a:latin typeface="Arial"/>
            </a:endParaRPr>
          </a:p>
          <a:p>
            <a:pPr>
              <a:lnSpc>
                <a:spcPct val="100000"/>
              </a:lnSpc>
            </a:pPr>
            <a:endParaRPr lang="en-IN" sz="2000" b="0" strike="noStrike" spc="-1" dirty="0">
              <a:latin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TextShape 1"/>
          <p:cNvSpPr txBox="1"/>
          <p:nvPr/>
        </p:nvSpPr>
        <p:spPr>
          <a:xfrm>
            <a:off x="692640" y="215280"/>
            <a:ext cx="10806120" cy="782280"/>
          </a:xfrm>
          <a:prstGeom prst="rect">
            <a:avLst/>
          </a:prstGeom>
          <a:noFill/>
          <a:ln>
            <a:noFill/>
          </a:ln>
        </p:spPr>
        <p:txBody>
          <a:bodyPr anchor="ctr">
            <a:normAutofit/>
          </a:bodyPr>
          <a:lstStyle/>
          <a:p>
            <a:pPr algn="ctr">
              <a:lnSpc>
                <a:spcPct val="90000"/>
              </a:lnSpc>
            </a:pPr>
            <a:r>
              <a:rPr lang="en-US" sz="4800" b="0" strike="noStrike" spc="-1">
                <a:solidFill>
                  <a:srgbClr val="2F5597"/>
                </a:solidFill>
                <a:latin typeface="Times New Roman"/>
              </a:rPr>
              <a:t>REFERENCES</a:t>
            </a:r>
            <a:endParaRPr lang="en-US" sz="4800" b="0" strike="noStrike" spc="-1">
              <a:solidFill>
                <a:srgbClr val="000000"/>
              </a:solidFill>
              <a:latin typeface="Calibri"/>
            </a:endParaRPr>
          </a:p>
        </p:txBody>
      </p:sp>
      <p:sp>
        <p:nvSpPr>
          <p:cNvPr id="263" name="CustomShape 2"/>
          <p:cNvSpPr/>
          <p:nvPr/>
        </p:nvSpPr>
        <p:spPr>
          <a:xfrm>
            <a:off x="854280" y="1297080"/>
            <a:ext cx="10483200" cy="25592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IN" sz="1800" b="0" strike="noStrike" spc="-1">
                <a:solidFill>
                  <a:srgbClr val="000000"/>
                </a:solidFill>
                <a:latin typeface="Times New Roman"/>
              </a:rPr>
              <a:t>[1] Deep learning frameworks for diabetic retinopathy detection with smartphone-based retinal imaging systems</a:t>
            </a:r>
            <a:endParaRPr lang="en-IN" sz="1800" b="0" strike="noStrike" spc="-1">
              <a:latin typeface="Arial"/>
            </a:endParaRPr>
          </a:p>
          <a:p>
            <a:pPr>
              <a:lnSpc>
                <a:spcPct val="100000"/>
              </a:lnSpc>
            </a:pPr>
            <a:r>
              <a:rPr lang="en-IN" sz="1800" b="0" strike="noStrike" spc="-1">
                <a:solidFill>
                  <a:srgbClr val="000000"/>
                </a:solidFill>
                <a:latin typeface="Times New Roman"/>
              </a:rPr>
              <a:t> </a:t>
            </a:r>
            <a:endParaRPr lang="en-IN" sz="1800" b="0" strike="noStrike" spc="-1">
              <a:latin typeface="Arial"/>
            </a:endParaRPr>
          </a:p>
          <a:p>
            <a:pPr>
              <a:lnSpc>
                <a:spcPct val="100000"/>
              </a:lnSpc>
            </a:pPr>
            <a:r>
              <a:rPr lang="en-IN" sz="1800" b="0" strike="noStrike" spc="-1">
                <a:solidFill>
                  <a:srgbClr val="000000"/>
                </a:solidFill>
                <a:latin typeface="Times New Roman"/>
              </a:rPr>
              <a:t>[2] Diagnostic assessment of deep learning algorithms for diabetic retinopathy screening </a:t>
            </a:r>
            <a:endParaRPr lang="en-IN" sz="1800" b="0" strike="noStrike" spc="-1">
              <a:latin typeface="Arial"/>
            </a:endParaRPr>
          </a:p>
          <a:p>
            <a:pPr>
              <a:lnSpc>
                <a:spcPct val="100000"/>
              </a:lnSpc>
            </a:pPr>
            <a:endParaRPr lang="en-IN" sz="1800" b="0" strike="noStrike" spc="-1">
              <a:latin typeface="Arial"/>
            </a:endParaRPr>
          </a:p>
          <a:p>
            <a:pPr>
              <a:lnSpc>
                <a:spcPct val="100000"/>
              </a:lnSpc>
            </a:pPr>
            <a:r>
              <a:rPr lang="en-IN" sz="1800" b="0" strike="noStrike" spc="-1">
                <a:solidFill>
                  <a:srgbClr val="000000"/>
                </a:solidFill>
                <a:latin typeface="Times New Roman"/>
              </a:rPr>
              <a:t>[3] https://arxiv.org/pdf/1608.06993v3.pdf </a:t>
            </a:r>
            <a:endParaRPr lang="en-IN" sz="1800" b="0" strike="noStrike" spc="-1">
              <a:latin typeface="Arial"/>
            </a:endParaRPr>
          </a:p>
          <a:p>
            <a:pPr>
              <a:lnSpc>
                <a:spcPct val="100000"/>
              </a:lnSpc>
            </a:pPr>
            <a:endParaRPr lang="en-IN" sz="1800" b="0" strike="noStrike" spc="-1">
              <a:latin typeface="Arial"/>
            </a:endParaRPr>
          </a:p>
          <a:p>
            <a:pPr>
              <a:lnSpc>
                <a:spcPct val="100000"/>
              </a:lnSpc>
            </a:pPr>
            <a:r>
              <a:rPr lang="en-IN" sz="1800" b="0" strike="noStrike" spc="-1">
                <a:solidFill>
                  <a:srgbClr val="000000"/>
                </a:solidFill>
                <a:latin typeface="Times New Roman"/>
              </a:rPr>
              <a:t>[4] https://www.pluralsight.com/guides/introduction-to-densenet-with-tensorflow </a:t>
            </a:r>
            <a:endParaRPr lang="en-IN" sz="1800" b="0" strike="noStrike" spc="-1">
              <a:latin typeface="Arial"/>
            </a:endParaRPr>
          </a:p>
          <a:p>
            <a:pPr>
              <a:lnSpc>
                <a:spcPct val="100000"/>
              </a:lnSpc>
            </a:pPr>
            <a:endParaRPr lang="en-IN" sz="1800" b="0" strike="noStrike" spc="-1">
              <a:latin typeface="Arial"/>
            </a:endParaRPr>
          </a:p>
          <a:p>
            <a:pPr>
              <a:lnSpc>
                <a:spcPct val="100000"/>
              </a:lnSpc>
            </a:pPr>
            <a:r>
              <a:rPr lang="en-IN" sz="1800" b="0" strike="noStrike" spc="-1">
                <a:solidFill>
                  <a:srgbClr val="000000"/>
                </a:solidFill>
                <a:latin typeface="Times New Roman"/>
              </a:rPr>
              <a:t>[5] https://www.kaggle.com/c/diabetic-retinopathy-detection/data</a:t>
            </a:r>
            <a:endParaRPr lang="en-IN" sz="1800" b="0" strike="noStrike" spc="-1">
              <a:latin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TextShape 1"/>
          <p:cNvSpPr txBox="1"/>
          <p:nvPr/>
        </p:nvSpPr>
        <p:spPr>
          <a:xfrm>
            <a:off x="2476440" y="2766240"/>
            <a:ext cx="7238520" cy="1325160"/>
          </a:xfrm>
          <a:prstGeom prst="rect">
            <a:avLst/>
          </a:prstGeom>
          <a:noFill/>
          <a:ln>
            <a:noFill/>
          </a:ln>
        </p:spPr>
        <p:txBody>
          <a:bodyPr anchor="ctr">
            <a:normAutofit/>
          </a:bodyPr>
          <a:lstStyle/>
          <a:p>
            <a:pPr algn="ctr">
              <a:lnSpc>
                <a:spcPct val="90000"/>
              </a:lnSpc>
            </a:pPr>
            <a:r>
              <a:rPr lang="en-US" sz="7200" b="0" strike="noStrike" spc="-1">
                <a:solidFill>
                  <a:srgbClr val="2F5597"/>
                </a:solidFill>
                <a:latin typeface="Times New Roman"/>
              </a:rPr>
              <a:t>Thank You</a:t>
            </a:r>
            <a:endParaRPr lang="en-US" sz="7200" b="0" strike="noStrike" spc="-1">
              <a:solidFill>
                <a:srgbClr val="000000"/>
              </a:solidFill>
              <a:latin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TextShape 1"/>
          <p:cNvSpPr txBox="1"/>
          <p:nvPr/>
        </p:nvSpPr>
        <p:spPr>
          <a:xfrm>
            <a:off x="838080" y="273600"/>
            <a:ext cx="10515240" cy="875520"/>
          </a:xfrm>
          <a:prstGeom prst="rect">
            <a:avLst/>
          </a:prstGeom>
          <a:noFill/>
          <a:ln>
            <a:noFill/>
          </a:ln>
        </p:spPr>
        <p:txBody>
          <a:bodyPr anchor="ctr">
            <a:normAutofit/>
          </a:bodyPr>
          <a:lstStyle/>
          <a:p>
            <a:pPr algn="ctr">
              <a:lnSpc>
                <a:spcPct val="90000"/>
              </a:lnSpc>
            </a:pPr>
            <a:r>
              <a:rPr lang="en-US" sz="4400" b="0" strike="noStrike" spc="-1">
                <a:solidFill>
                  <a:srgbClr val="2F5597"/>
                </a:solidFill>
                <a:latin typeface="Times New Roman"/>
              </a:rPr>
              <a:t>Diabetic Retinopathy(DR) Features</a:t>
            </a:r>
            <a:endParaRPr lang="en-US" sz="4400" b="0" strike="noStrike" spc="-1">
              <a:solidFill>
                <a:srgbClr val="000000"/>
              </a:solidFill>
              <a:latin typeface="Calibri"/>
            </a:endParaRPr>
          </a:p>
        </p:txBody>
      </p:sp>
      <p:sp>
        <p:nvSpPr>
          <p:cNvPr id="137" name="TextShape 2"/>
          <p:cNvSpPr txBox="1"/>
          <p:nvPr/>
        </p:nvSpPr>
        <p:spPr>
          <a:xfrm>
            <a:off x="838080" y="1149480"/>
            <a:ext cx="10515240" cy="2853000"/>
          </a:xfrm>
          <a:prstGeom prst="rect">
            <a:avLst/>
          </a:prstGeom>
          <a:noFill/>
          <a:ln>
            <a:noFill/>
          </a:ln>
        </p:spPr>
        <p:txBody>
          <a:bodyPr>
            <a:normAutofit/>
          </a:bodyPr>
          <a:lstStyle/>
          <a:p>
            <a:pPr>
              <a:lnSpc>
                <a:spcPct val="90000"/>
              </a:lnSpc>
              <a:spcBef>
                <a:spcPts val="1001"/>
              </a:spcBef>
            </a:pPr>
            <a:r>
              <a:rPr lang="en-US" sz="1800" b="1" i="1" strike="noStrike" spc="-1">
                <a:solidFill>
                  <a:srgbClr val="2F5597"/>
                </a:solidFill>
                <a:latin typeface="Times New Roman"/>
              </a:rPr>
              <a:t>Types of lesions:</a:t>
            </a:r>
            <a:endParaRPr lang="en-US" sz="18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en-US" sz="1600" b="1" strike="noStrike" spc="-1">
                <a:solidFill>
                  <a:srgbClr val="000000"/>
                </a:solidFill>
                <a:latin typeface="Times New Roman"/>
              </a:rPr>
              <a:t>Micro-Aneurysms(MA): </a:t>
            </a:r>
            <a:r>
              <a:rPr lang="en-US" sz="1600" b="0" strike="noStrike" spc="-1">
                <a:solidFill>
                  <a:srgbClr val="000000"/>
                </a:solidFill>
                <a:latin typeface="Times New Roman"/>
              </a:rPr>
              <a:t>Less than 125um, red spots with </a:t>
            </a:r>
            <a:br/>
            <a:r>
              <a:rPr lang="en-US" sz="1600" b="0" strike="noStrike" spc="-1">
                <a:solidFill>
                  <a:srgbClr val="000000"/>
                </a:solidFill>
                <a:latin typeface="Times New Roman"/>
              </a:rPr>
              <a:t>sharp margins</a:t>
            </a:r>
            <a:endParaRPr lang="en-US" sz="16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en-US" sz="1600" b="1" strike="noStrike" spc="-1">
                <a:solidFill>
                  <a:srgbClr val="000000"/>
                </a:solidFill>
                <a:latin typeface="Times New Roman"/>
              </a:rPr>
              <a:t>Hemorrhages: </a:t>
            </a:r>
            <a:r>
              <a:rPr lang="en-US" sz="1600" b="0" strike="noStrike" spc="-1">
                <a:solidFill>
                  <a:srgbClr val="000000"/>
                </a:solidFill>
                <a:latin typeface="Times New Roman"/>
              </a:rPr>
              <a:t>Similar to MAs nut larger and irregular </a:t>
            </a:r>
            <a:br/>
            <a:r>
              <a:rPr lang="en-US" sz="1600" b="0" strike="noStrike" spc="-1">
                <a:solidFill>
                  <a:srgbClr val="000000"/>
                </a:solidFill>
                <a:latin typeface="Times New Roman"/>
              </a:rPr>
              <a:t>margins.</a:t>
            </a:r>
            <a:endParaRPr lang="en-US" sz="16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en-US" sz="1600" b="1" strike="noStrike" spc="-1">
                <a:solidFill>
                  <a:srgbClr val="000000"/>
                </a:solidFill>
                <a:latin typeface="Times New Roman"/>
              </a:rPr>
              <a:t>Exudates:</a:t>
            </a:r>
            <a:r>
              <a:rPr lang="en-US" sz="1600" b="0" strike="noStrike" spc="-1">
                <a:solidFill>
                  <a:srgbClr val="000000"/>
                </a:solidFill>
                <a:latin typeface="Times New Roman"/>
              </a:rPr>
              <a:t> Yellowish in color with irregular shape.</a:t>
            </a:r>
            <a:endParaRPr lang="en-US" sz="1600" b="0" strike="noStrike" spc="-1">
              <a:solidFill>
                <a:srgbClr val="000000"/>
              </a:solidFill>
              <a:latin typeface="Calibri"/>
            </a:endParaRPr>
          </a:p>
          <a:p>
            <a:pPr marL="685800" lvl="1" indent="-228240">
              <a:lnSpc>
                <a:spcPct val="90000"/>
              </a:lnSpc>
              <a:spcBef>
                <a:spcPts val="499"/>
              </a:spcBef>
              <a:buClr>
                <a:srgbClr val="000000"/>
              </a:buClr>
              <a:buFont typeface="Wingdings" charset="2"/>
              <a:buChar char=""/>
            </a:pPr>
            <a:r>
              <a:rPr lang="en-US" sz="1600" b="0" strike="noStrike" spc="-1">
                <a:solidFill>
                  <a:srgbClr val="000000"/>
                </a:solidFill>
                <a:latin typeface="Times New Roman"/>
              </a:rPr>
              <a:t>	Hard: White-yellowish with sharp margins</a:t>
            </a:r>
            <a:endParaRPr lang="en-US" sz="1600" b="0" strike="noStrike" spc="-1">
              <a:solidFill>
                <a:srgbClr val="000000"/>
              </a:solidFill>
              <a:latin typeface="Calibri"/>
            </a:endParaRPr>
          </a:p>
          <a:p>
            <a:pPr marL="685800" lvl="1" indent="-228240">
              <a:lnSpc>
                <a:spcPct val="90000"/>
              </a:lnSpc>
              <a:spcBef>
                <a:spcPts val="499"/>
              </a:spcBef>
              <a:buClr>
                <a:srgbClr val="000000"/>
              </a:buClr>
              <a:buFont typeface="Wingdings" charset="2"/>
              <a:buChar char=""/>
            </a:pPr>
            <a:r>
              <a:rPr lang="en-US" sz="1600" b="0" strike="noStrike" spc="-1">
                <a:solidFill>
                  <a:srgbClr val="000000"/>
                </a:solidFill>
                <a:latin typeface="Times New Roman"/>
              </a:rPr>
              <a:t>     Soft: Small, whitish-grey cotton like spots</a:t>
            </a:r>
            <a:endParaRPr lang="en-US" sz="1600" b="0" strike="noStrike" spc="-1">
              <a:solidFill>
                <a:srgbClr val="000000"/>
              </a:solidFill>
              <a:latin typeface="Calibri"/>
            </a:endParaRPr>
          </a:p>
          <a:p>
            <a:pPr marL="228600" indent="-228240">
              <a:lnSpc>
                <a:spcPct val="90000"/>
              </a:lnSpc>
              <a:spcBef>
                <a:spcPts val="1001"/>
              </a:spcBef>
              <a:buClr>
                <a:srgbClr val="000000"/>
              </a:buClr>
              <a:buFont typeface="Arial"/>
              <a:buChar char="•"/>
            </a:pPr>
            <a:r>
              <a:rPr lang="en-US" sz="1600" b="1" strike="noStrike" spc="-1">
                <a:solidFill>
                  <a:srgbClr val="000000"/>
                </a:solidFill>
                <a:latin typeface="Times New Roman"/>
              </a:rPr>
              <a:t>Venous Beading: </a:t>
            </a:r>
            <a:r>
              <a:rPr lang="en-US" sz="1600" b="0" strike="noStrike" spc="-1">
                <a:solidFill>
                  <a:srgbClr val="000000"/>
                </a:solidFill>
                <a:latin typeface="Times New Roman"/>
              </a:rPr>
              <a:t>Growth of new blood vessel routes</a:t>
            </a:r>
            <a:endParaRPr lang="en-US" sz="1600" b="0" strike="noStrike" spc="-1">
              <a:solidFill>
                <a:srgbClr val="000000"/>
              </a:solidFill>
              <a:latin typeface="Calibri"/>
            </a:endParaRPr>
          </a:p>
        </p:txBody>
      </p:sp>
      <p:pic>
        <p:nvPicPr>
          <p:cNvPr id="138" name="Picture 9"/>
          <p:cNvPicPr/>
          <p:nvPr/>
        </p:nvPicPr>
        <p:blipFill>
          <a:blip r:embed="rId2"/>
          <a:srcRect l="2211" r="2773"/>
          <a:stretch/>
        </p:blipFill>
        <p:spPr>
          <a:xfrm>
            <a:off x="6350040" y="1484640"/>
            <a:ext cx="5470920" cy="2407680"/>
          </a:xfrm>
          <a:prstGeom prst="rect">
            <a:avLst/>
          </a:prstGeom>
          <a:ln>
            <a:noFill/>
          </a:ln>
        </p:spPr>
      </p:pic>
      <p:sp>
        <p:nvSpPr>
          <p:cNvPr id="139" name="CustomShape 3"/>
          <p:cNvSpPr/>
          <p:nvPr/>
        </p:nvSpPr>
        <p:spPr>
          <a:xfrm>
            <a:off x="838080" y="4725720"/>
            <a:ext cx="10515240" cy="1349640"/>
          </a:xfrm>
          <a:prstGeom prst="rect">
            <a:avLst/>
          </a:prstGeom>
          <a:noFill/>
          <a:ln>
            <a:noFill/>
          </a:ln>
        </p:spPr>
        <p:style>
          <a:lnRef idx="0">
            <a:scrgbClr r="0" g="0" b="0"/>
          </a:lnRef>
          <a:fillRef idx="0">
            <a:scrgbClr r="0" g="0" b="0"/>
          </a:fillRef>
          <a:effectRef idx="0">
            <a:scrgbClr r="0" g="0" b="0"/>
          </a:effectRef>
          <a:fontRef idx="minor"/>
        </p:style>
        <p:txBody>
          <a:bodyPr>
            <a:normAutofit/>
          </a:bodyPr>
          <a:lstStyle/>
          <a:p>
            <a:pPr>
              <a:lnSpc>
                <a:spcPct val="90000"/>
              </a:lnSpc>
              <a:spcBef>
                <a:spcPts val="1001"/>
              </a:spcBef>
            </a:pPr>
            <a:r>
              <a:rPr lang="en-IN" sz="1800" b="1" i="1" strike="noStrike" spc="-1">
                <a:solidFill>
                  <a:srgbClr val="2F5597"/>
                </a:solidFill>
                <a:latin typeface="Times New Roman"/>
              </a:rPr>
              <a:t>Types of DR:</a:t>
            </a:r>
            <a:endParaRPr lang="en-IN" sz="1800" b="0" strike="noStrike" spc="-1">
              <a:latin typeface="Arial"/>
            </a:endParaRPr>
          </a:p>
          <a:p>
            <a:pPr marL="228600" indent="-228240">
              <a:lnSpc>
                <a:spcPct val="90000"/>
              </a:lnSpc>
              <a:spcBef>
                <a:spcPts val="1001"/>
              </a:spcBef>
              <a:buClr>
                <a:srgbClr val="000000"/>
              </a:buClr>
              <a:buFont typeface="Arial"/>
              <a:buChar char="•"/>
            </a:pPr>
            <a:r>
              <a:rPr lang="en-IN" sz="1600" b="1" strike="noStrike" spc="-1">
                <a:solidFill>
                  <a:srgbClr val="000000"/>
                </a:solidFill>
                <a:latin typeface="Times New Roman"/>
              </a:rPr>
              <a:t>Non- Proliferate(NPDR)</a:t>
            </a:r>
            <a:endParaRPr lang="en-IN" sz="1600" b="0" strike="noStrike" spc="-1">
              <a:latin typeface="Arial"/>
            </a:endParaRPr>
          </a:p>
          <a:p>
            <a:pPr marL="228600" indent="-228240">
              <a:lnSpc>
                <a:spcPct val="90000"/>
              </a:lnSpc>
              <a:spcBef>
                <a:spcPts val="1001"/>
              </a:spcBef>
              <a:buClr>
                <a:srgbClr val="000000"/>
              </a:buClr>
              <a:buFont typeface="Arial"/>
              <a:buChar char="•"/>
            </a:pPr>
            <a:r>
              <a:rPr lang="en-IN" sz="1600" b="1" strike="noStrike" spc="-1">
                <a:solidFill>
                  <a:srgbClr val="000000"/>
                </a:solidFill>
                <a:latin typeface="Times New Roman"/>
              </a:rPr>
              <a:t>Proliferate(PDR)</a:t>
            </a:r>
            <a:br/>
            <a:r>
              <a:rPr lang="en-IN" sz="1600" b="0" strike="noStrike" spc="-1">
                <a:solidFill>
                  <a:srgbClr val="000000"/>
                </a:solidFill>
                <a:latin typeface="Times New Roman"/>
              </a:rPr>
              <a:t> </a:t>
            </a:r>
            <a:endParaRPr lang="en-IN" sz="1600" b="0" strike="noStrike" spc="-1">
              <a:latin typeface="Arial"/>
            </a:endParaRPr>
          </a:p>
        </p:txBody>
      </p:sp>
      <p:pic>
        <p:nvPicPr>
          <p:cNvPr id="140" name="Picture 12"/>
          <p:cNvPicPr/>
          <p:nvPr/>
        </p:nvPicPr>
        <p:blipFill>
          <a:blip r:embed="rId3"/>
          <a:stretch/>
        </p:blipFill>
        <p:spPr>
          <a:xfrm>
            <a:off x="6921360" y="4003200"/>
            <a:ext cx="4327920" cy="2608560"/>
          </a:xfrm>
          <a:prstGeom prst="rect">
            <a:avLst/>
          </a:prstGeom>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Shape 1"/>
          <p:cNvSpPr txBox="1"/>
          <p:nvPr/>
        </p:nvSpPr>
        <p:spPr>
          <a:xfrm>
            <a:off x="692640" y="374400"/>
            <a:ext cx="10806120" cy="782280"/>
          </a:xfrm>
          <a:prstGeom prst="rect">
            <a:avLst/>
          </a:prstGeom>
          <a:noFill/>
          <a:ln>
            <a:noFill/>
          </a:ln>
        </p:spPr>
        <p:txBody>
          <a:bodyPr anchor="ctr">
            <a:normAutofit/>
          </a:bodyPr>
          <a:lstStyle/>
          <a:p>
            <a:pPr algn="ctr">
              <a:lnSpc>
                <a:spcPct val="90000"/>
              </a:lnSpc>
            </a:pPr>
            <a:r>
              <a:rPr lang="en-US" sz="4800" b="0" strike="noStrike" spc="-1">
                <a:solidFill>
                  <a:srgbClr val="2F5597"/>
                </a:solidFill>
                <a:latin typeface="Times New Roman"/>
              </a:rPr>
              <a:t>Current Diagnosis Process</a:t>
            </a:r>
            <a:endParaRPr lang="en-US" sz="4800" b="0" strike="noStrike" spc="-1">
              <a:solidFill>
                <a:srgbClr val="000000"/>
              </a:solidFill>
              <a:latin typeface="Calibri"/>
            </a:endParaRPr>
          </a:p>
        </p:txBody>
      </p:sp>
      <p:pic>
        <p:nvPicPr>
          <p:cNvPr id="142" name="Picture 4"/>
          <p:cNvPicPr/>
          <p:nvPr/>
        </p:nvPicPr>
        <p:blipFill>
          <a:blip r:embed="rId2"/>
          <a:srcRect t="23826"/>
          <a:stretch/>
        </p:blipFill>
        <p:spPr>
          <a:xfrm>
            <a:off x="0" y="1372680"/>
            <a:ext cx="12205800" cy="2864160"/>
          </a:xfrm>
          <a:prstGeom prst="rect">
            <a:avLst/>
          </a:prstGeom>
          <a:ln>
            <a:noFill/>
          </a:ln>
        </p:spPr>
      </p:pic>
      <p:sp>
        <p:nvSpPr>
          <p:cNvPr id="143" name="CustomShape 2"/>
          <p:cNvSpPr/>
          <p:nvPr/>
        </p:nvSpPr>
        <p:spPr>
          <a:xfrm>
            <a:off x="582120" y="4608000"/>
            <a:ext cx="11041560" cy="2009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IN" sz="1800" b="0" strike="noStrike" spc="-1">
                <a:solidFill>
                  <a:srgbClr val="000000"/>
                </a:solidFill>
                <a:latin typeface="CharisSIL"/>
              </a:rPr>
              <a:t>Examination and screening of the retina by ophthalmoscopy usually a skilled examiner and a visit to an eye care provider such as optometrist to grade and classify pathology</a:t>
            </a:r>
            <a:endParaRPr lang="en-IN" sz="1800" b="0" strike="noStrike" spc="-1">
              <a:latin typeface="Arial"/>
            </a:endParaRPr>
          </a:p>
          <a:p>
            <a:pPr>
              <a:lnSpc>
                <a:spcPct val="100000"/>
              </a:lnSpc>
            </a:pPr>
            <a:endParaRPr lang="en-IN" sz="1800" b="0" strike="noStrike" spc="-1">
              <a:latin typeface="Arial"/>
            </a:endParaRPr>
          </a:p>
          <a:p>
            <a:pPr marL="285840" indent="-285480">
              <a:lnSpc>
                <a:spcPct val="100000"/>
              </a:lnSpc>
              <a:buClr>
                <a:srgbClr val="000000"/>
              </a:buClr>
              <a:buFont typeface="Arial"/>
              <a:buChar char="•"/>
            </a:pPr>
            <a:r>
              <a:rPr lang="en-IN" sz="1800" b="0" strike="noStrike" spc="-1">
                <a:solidFill>
                  <a:srgbClr val="000000"/>
                </a:solidFill>
                <a:latin typeface="CharisSIL"/>
              </a:rPr>
              <a:t>Grading is an intensive procedure that needs a trained workforce and an adequately sized computer screens</a:t>
            </a:r>
            <a:endParaRPr lang="en-IN" sz="1800" b="0" strike="noStrike" spc="-1">
              <a:latin typeface="Arial"/>
            </a:endParaRPr>
          </a:p>
          <a:p>
            <a:pPr>
              <a:lnSpc>
                <a:spcPct val="100000"/>
              </a:lnSpc>
            </a:pPr>
            <a:endParaRPr lang="en-IN" sz="1800" b="0" strike="noStrike" spc="-1">
              <a:latin typeface="Arial"/>
            </a:endParaRPr>
          </a:p>
          <a:p>
            <a:pPr marL="285840" indent="-285480">
              <a:lnSpc>
                <a:spcPct val="100000"/>
              </a:lnSpc>
              <a:buClr>
                <a:srgbClr val="000000"/>
              </a:buClr>
              <a:buFont typeface="Arial"/>
              <a:buChar char="•"/>
            </a:pPr>
            <a:r>
              <a:rPr lang="en-IN" sz="1800" b="0" strike="noStrike" spc="-1">
                <a:solidFill>
                  <a:srgbClr val="000000"/>
                </a:solidFill>
                <a:latin typeface="CharisSIL"/>
              </a:rPr>
              <a:t>Lack of skilled clinicians and equipment make diagnosis a more tedious and long process.</a:t>
            </a:r>
            <a:endParaRPr lang="en-IN" sz="180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TextShape 1"/>
          <p:cNvSpPr txBox="1"/>
          <p:nvPr/>
        </p:nvSpPr>
        <p:spPr>
          <a:xfrm>
            <a:off x="692640" y="374400"/>
            <a:ext cx="10806120" cy="782280"/>
          </a:xfrm>
          <a:prstGeom prst="rect">
            <a:avLst/>
          </a:prstGeom>
          <a:noFill/>
          <a:ln>
            <a:noFill/>
          </a:ln>
        </p:spPr>
        <p:txBody>
          <a:bodyPr anchor="ctr">
            <a:normAutofit/>
          </a:bodyPr>
          <a:lstStyle/>
          <a:p>
            <a:pPr algn="ctr">
              <a:lnSpc>
                <a:spcPct val="90000"/>
              </a:lnSpc>
            </a:pPr>
            <a:r>
              <a:rPr lang="en-US" sz="4800" b="0" strike="noStrike" spc="-1">
                <a:solidFill>
                  <a:srgbClr val="2F5597"/>
                </a:solidFill>
                <a:latin typeface="Times New Roman"/>
              </a:rPr>
              <a:t>Proposed Diagnosis Process</a:t>
            </a:r>
            <a:endParaRPr lang="en-US" sz="4800" b="0" strike="noStrike" spc="-1">
              <a:solidFill>
                <a:srgbClr val="000000"/>
              </a:solidFill>
              <a:latin typeface="Calibri"/>
            </a:endParaRPr>
          </a:p>
        </p:txBody>
      </p:sp>
      <p:sp>
        <p:nvSpPr>
          <p:cNvPr id="145" name="CustomShape 2"/>
          <p:cNvSpPr/>
          <p:nvPr/>
        </p:nvSpPr>
        <p:spPr>
          <a:xfrm>
            <a:off x="584640" y="5251680"/>
            <a:ext cx="11041560" cy="1735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IN" sz="1800" b="0" strike="noStrike" spc="-1">
                <a:solidFill>
                  <a:srgbClr val="000000"/>
                </a:solidFill>
                <a:latin typeface="CharisSIL"/>
              </a:rPr>
              <a:t>DRDet will reduce long durations taken by skilled examiners (due to multiple image handling) tremendously.</a:t>
            </a:r>
            <a:endParaRPr lang="en-IN" sz="1800" b="0" strike="noStrike" spc="-1">
              <a:latin typeface="Arial"/>
            </a:endParaRPr>
          </a:p>
          <a:p>
            <a:pPr>
              <a:lnSpc>
                <a:spcPct val="100000"/>
              </a:lnSpc>
            </a:pPr>
            <a:endParaRPr lang="en-IN" sz="1800" b="0" strike="noStrike" spc="-1">
              <a:latin typeface="Arial"/>
            </a:endParaRPr>
          </a:p>
          <a:p>
            <a:pPr marL="285840" indent="-285480">
              <a:lnSpc>
                <a:spcPct val="100000"/>
              </a:lnSpc>
              <a:buClr>
                <a:srgbClr val="000000"/>
              </a:buClr>
              <a:buFont typeface="Arial"/>
              <a:buChar char="•"/>
            </a:pPr>
            <a:r>
              <a:rPr lang="en-IN" sz="1800" b="0" strike="noStrike" spc="-1">
                <a:solidFill>
                  <a:srgbClr val="000000"/>
                </a:solidFill>
                <a:latin typeface="CharisSIL"/>
              </a:rPr>
              <a:t>DRDet reduces the cost for testing and also pathologies with no examiners can still generate reports.</a:t>
            </a:r>
            <a:endParaRPr lang="en-IN" sz="1800" b="0" strike="noStrike" spc="-1">
              <a:latin typeface="Arial"/>
            </a:endParaRPr>
          </a:p>
          <a:p>
            <a:pPr>
              <a:lnSpc>
                <a:spcPct val="100000"/>
              </a:lnSpc>
            </a:pPr>
            <a:endParaRPr lang="en-IN" sz="1800" b="0" strike="noStrike" spc="-1">
              <a:latin typeface="Arial"/>
            </a:endParaRPr>
          </a:p>
        </p:txBody>
      </p:sp>
      <p:pic>
        <p:nvPicPr>
          <p:cNvPr id="146" name="Picture 3"/>
          <p:cNvPicPr/>
          <p:nvPr/>
        </p:nvPicPr>
        <p:blipFill>
          <a:blip r:embed="rId2"/>
          <a:srcRect l="2374" t="7412" r="4175" b="7412"/>
          <a:stretch/>
        </p:blipFill>
        <p:spPr>
          <a:xfrm>
            <a:off x="0" y="1157040"/>
            <a:ext cx="12211200" cy="3750480"/>
          </a:xfrm>
          <a:prstGeom prst="rect">
            <a:avLst/>
          </a:prstGeom>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TextShape 1"/>
          <p:cNvSpPr txBox="1"/>
          <p:nvPr/>
        </p:nvSpPr>
        <p:spPr>
          <a:xfrm>
            <a:off x="692640" y="374400"/>
            <a:ext cx="10806120" cy="782280"/>
          </a:xfrm>
          <a:prstGeom prst="rect">
            <a:avLst/>
          </a:prstGeom>
          <a:noFill/>
          <a:ln>
            <a:noFill/>
          </a:ln>
        </p:spPr>
        <p:txBody>
          <a:bodyPr anchor="ctr">
            <a:normAutofit/>
          </a:bodyPr>
          <a:lstStyle/>
          <a:p>
            <a:pPr algn="ctr">
              <a:lnSpc>
                <a:spcPct val="90000"/>
              </a:lnSpc>
            </a:pPr>
            <a:r>
              <a:rPr lang="en-US" sz="4800" b="0" strike="noStrike" spc="-1">
                <a:solidFill>
                  <a:srgbClr val="2F5597"/>
                </a:solidFill>
                <a:latin typeface="Times New Roman"/>
              </a:rPr>
              <a:t>Steps – Classification Model</a:t>
            </a:r>
            <a:endParaRPr lang="en-US" sz="4800" b="0" strike="noStrike" spc="-1">
              <a:solidFill>
                <a:srgbClr val="000000"/>
              </a:solidFill>
              <a:latin typeface="Calibri"/>
            </a:endParaRPr>
          </a:p>
        </p:txBody>
      </p:sp>
      <p:pic>
        <p:nvPicPr>
          <p:cNvPr id="148" name="Picture 4"/>
          <p:cNvPicPr/>
          <p:nvPr/>
        </p:nvPicPr>
        <p:blipFill>
          <a:blip r:embed="rId2"/>
          <a:srcRect l="5508" t="10208" r="6129" b="9006"/>
          <a:stretch/>
        </p:blipFill>
        <p:spPr>
          <a:xfrm>
            <a:off x="0" y="1293120"/>
            <a:ext cx="12191760" cy="4972320"/>
          </a:xfrm>
          <a:prstGeom prst="rect">
            <a:avLst/>
          </a:prstGeom>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TextShape 1"/>
          <p:cNvSpPr txBox="1"/>
          <p:nvPr/>
        </p:nvSpPr>
        <p:spPr>
          <a:xfrm>
            <a:off x="692640" y="374400"/>
            <a:ext cx="10806120" cy="782280"/>
          </a:xfrm>
          <a:prstGeom prst="rect">
            <a:avLst/>
          </a:prstGeom>
          <a:noFill/>
          <a:ln>
            <a:noFill/>
          </a:ln>
        </p:spPr>
        <p:txBody>
          <a:bodyPr anchor="ctr">
            <a:normAutofit/>
          </a:bodyPr>
          <a:lstStyle/>
          <a:p>
            <a:pPr algn="ctr">
              <a:lnSpc>
                <a:spcPct val="90000"/>
              </a:lnSpc>
            </a:pPr>
            <a:r>
              <a:rPr lang="en-US" sz="4800" b="0" strike="noStrike" spc="-1">
                <a:solidFill>
                  <a:srgbClr val="2F5597"/>
                </a:solidFill>
                <a:latin typeface="Times New Roman"/>
              </a:rPr>
              <a:t>Dataset – Classification Model</a:t>
            </a:r>
            <a:endParaRPr lang="en-US" sz="4800" b="0" strike="noStrike" spc="-1">
              <a:solidFill>
                <a:srgbClr val="000000"/>
              </a:solidFill>
              <a:latin typeface="Calibri"/>
            </a:endParaRPr>
          </a:p>
        </p:txBody>
      </p:sp>
      <p:sp>
        <p:nvSpPr>
          <p:cNvPr id="150" name="CustomShape 2"/>
          <p:cNvSpPr/>
          <p:nvPr/>
        </p:nvSpPr>
        <p:spPr>
          <a:xfrm>
            <a:off x="692640" y="1371600"/>
            <a:ext cx="5959440" cy="55760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IN" sz="1800" b="0" strike="noStrike" spc="-1">
                <a:solidFill>
                  <a:srgbClr val="000000"/>
                </a:solidFill>
                <a:latin typeface="Calibri"/>
              </a:rPr>
              <a:t>Dataset has been extracted from Kaggle. </a:t>
            </a:r>
            <a:br/>
            <a:r>
              <a:rPr lang="en-IN" sz="1800" b="0" strike="noStrike" spc="-1">
                <a:solidFill>
                  <a:srgbClr val="000000"/>
                </a:solidFill>
                <a:latin typeface="CharisSIL"/>
              </a:rPr>
              <a:t>Kaggle Dataset. </a:t>
            </a:r>
            <a:r>
              <a:rPr lang="en-IN" sz="1800" b="0" strike="noStrike" spc="-1">
                <a:solidFill>
                  <a:srgbClr val="0563C1"/>
                </a:solidFill>
                <a:latin typeface="CharisSIL"/>
                <a:hlinkClick r:id="rId2"/>
              </a:rPr>
              <a:t>https://www.kaggle.com/c/aptos2019-blindness-detection/data</a:t>
            </a:r>
            <a:endParaRPr lang="en-IN" sz="1800" b="0" strike="noStrike" spc="-1">
              <a:latin typeface="Arial"/>
            </a:endParaRPr>
          </a:p>
          <a:p>
            <a:pPr>
              <a:lnSpc>
                <a:spcPct val="100000"/>
              </a:lnSpc>
            </a:pPr>
            <a:endParaRPr lang="en-IN" sz="1800" b="0" strike="noStrike" spc="-1">
              <a:latin typeface="Arial"/>
            </a:endParaRPr>
          </a:p>
          <a:p>
            <a:pPr marL="285840" indent="-285480">
              <a:lnSpc>
                <a:spcPct val="100000"/>
              </a:lnSpc>
              <a:buClr>
                <a:srgbClr val="000000"/>
              </a:buClr>
              <a:buFont typeface="Arial"/>
              <a:buChar char="•"/>
            </a:pPr>
            <a:r>
              <a:rPr lang="en-IN" sz="1800" b="0" strike="noStrike" spc="-1">
                <a:solidFill>
                  <a:srgbClr val="000000"/>
                </a:solidFill>
                <a:latin typeface="Inter"/>
              </a:rPr>
              <a:t>It has a large set of high-resolution retina images taken under a variety of imaging conditions.</a:t>
            </a:r>
            <a:endParaRPr lang="en-IN" sz="1800" b="0" strike="noStrike" spc="-1">
              <a:latin typeface="Arial"/>
            </a:endParaRPr>
          </a:p>
          <a:p>
            <a:pPr>
              <a:lnSpc>
                <a:spcPct val="100000"/>
              </a:lnSpc>
            </a:pPr>
            <a:r>
              <a:rPr lang="en-IN" sz="1800" b="0" strike="noStrike" spc="-1">
                <a:solidFill>
                  <a:srgbClr val="000000"/>
                </a:solidFill>
                <a:latin typeface="Inter"/>
              </a:rPr>
              <a:t> </a:t>
            </a:r>
            <a:endParaRPr lang="en-IN" sz="1800" b="0" strike="noStrike" spc="-1">
              <a:latin typeface="Arial"/>
            </a:endParaRPr>
          </a:p>
          <a:p>
            <a:pPr marL="285840" indent="-285480">
              <a:lnSpc>
                <a:spcPct val="100000"/>
              </a:lnSpc>
              <a:buClr>
                <a:srgbClr val="000000"/>
              </a:buClr>
              <a:buFont typeface="Arial"/>
              <a:buChar char="•"/>
            </a:pPr>
            <a:r>
              <a:rPr lang="en-IN" sz="1800" b="0" strike="noStrike" spc="-1">
                <a:solidFill>
                  <a:srgbClr val="000000"/>
                </a:solidFill>
                <a:latin typeface="Inter"/>
              </a:rPr>
              <a:t>A clinician has rated the presence of diabetic retinopathy in each image on a scale of 0 to 4, according to the following scale:</a:t>
            </a:r>
            <a:endParaRPr lang="en-IN" sz="1800" b="0" strike="noStrike" spc="-1">
              <a:latin typeface="Arial"/>
            </a:endParaRPr>
          </a:p>
          <a:p>
            <a:pPr>
              <a:lnSpc>
                <a:spcPct val="100000"/>
              </a:lnSpc>
            </a:pPr>
            <a:r>
              <a:rPr lang="en-IN" sz="1800" b="0" strike="noStrike" spc="-1">
                <a:solidFill>
                  <a:srgbClr val="000000"/>
                </a:solidFill>
                <a:latin typeface="Inter"/>
              </a:rPr>
              <a:t>	0 - No DR</a:t>
            </a:r>
            <a:br/>
            <a:r>
              <a:rPr lang="en-IN" sz="1800" b="0" strike="noStrike" spc="-1">
                <a:solidFill>
                  <a:srgbClr val="000000"/>
                </a:solidFill>
                <a:latin typeface="Inter"/>
              </a:rPr>
              <a:t>	1 - Mild</a:t>
            </a:r>
            <a:br/>
            <a:r>
              <a:rPr lang="en-IN" sz="1800" b="0" strike="noStrike" spc="-1">
                <a:solidFill>
                  <a:srgbClr val="000000"/>
                </a:solidFill>
                <a:latin typeface="Inter"/>
              </a:rPr>
              <a:t>	2 - Moderate</a:t>
            </a:r>
            <a:br/>
            <a:r>
              <a:rPr lang="en-IN" sz="1800" b="0" strike="noStrike" spc="-1">
                <a:solidFill>
                  <a:srgbClr val="000000"/>
                </a:solidFill>
                <a:latin typeface="Inter"/>
              </a:rPr>
              <a:t>	3 - Severe</a:t>
            </a:r>
            <a:br/>
            <a:r>
              <a:rPr lang="en-IN" sz="1800" b="0" strike="noStrike" spc="-1">
                <a:solidFill>
                  <a:srgbClr val="000000"/>
                </a:solidFill>
                <a:latin typeface="Inter"/>
              </a:rPr>
              <a:t>	4 - Proliferative DR</a:t>
            </a:r>
            <a:endParaRPr lang="en-IN" sz="1800" b="0" strike="noStrike" spc="-1">
              <a:latin typeface="Arial"/>
            </a:endParaRPr>
          </a:p>
          <a:p>
            <a:pPr>
              <a:lnSpc>
                <a:spcPct val="100000"/>
              </a:lnSpc>
            </a:pPr>
            <a:endParaRPr lang="en-IN" sz="1800" b="0" strike="noStrike" spc="-1">
              <a:latin typeface="Arial"/>
            </a:endParaRPr>
          </a:p>
          <a:p>
            <a:pPr marL="285840" indent="-285480">
              <a:lnSpc>
                <a:spcPct val="100000"/>
              </a:lnSpc>
              <a:buClr>
                <a:srgbClr val="000000"/>
              </a:buClr>
              <a:buFont typeface="Arial"/>
              <a:buChar char="•"/>
            </a:pPr>
            <a:r>
              <a:rPr lang="en-IN" sz="1800" b="0" strike="noStrike" spc="-1">
                <a:solidFill>
                  <a:srgbClr val="000000"/>
                </a:solidFill>
                <a:latin typeface="Inter"/>
              </a:rPr>
              <a:t>Dataset contains around 3662 images.</a:t>
            </a:r>
            <a:endParaRPr lang="en-IN" sz="1800" b="0" strike="noStrike" spc="-1">
              <a:latin typeface="Arial"/>
            </a:endParaRPr>
          </a:p>
          <a:p>
            <a:pPr>
              <a:lnSpc>
                <a:spcPct val="100000"/>
              </a:lnSpc>
            </a:pPr>
            <a:endParaRPr lang="en-IN" sz="1800" b="0" strike="noStrike" spc="-1">
              <a:latin typeface="Arial"/>
            </a:endParaRPr>
          </a:p>
          <a:p>
            <a:pPr>
              <a:lnSpc>
                <a:spcPct val="100000"/>
              </a:lnSpc>
            </a:pPr>
            <a:endParaRPr lang="en-IN" sz="1800" b="0" strike="noStrike" spc="-1">
              <a:latin typeface="Arial"/>
            </a:endParaRPr>
          </a:p>
        </p:txBody>
      </p:sp>
      <p:sp>
        <p:nvSpPr>
          <p:cNvPr id="151" name="CustomShape 3"/>
          <p:cNvSpPr/>
          <p:nvPr/>
        </p:nvSpPr>
        <p:spPr>
          <a:xfrm>
            <a:off x="8083080" y="4110120"/>
            <a:ext cx="2211120" cy="36468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en-IN" sz="1800" b="0" i="1" strike="noStrike" spc="-1">
                <a:solidFill>
                  <a:srgbClr val="000000"/>
                </a:solidFill>
                <a:latin typeface="Calibri"/>
              </a:rPr>
              <a:t>Description of dataset</a:t>
            </a:r>
            <a:endParaRPr lang="en-IN" sz="1800" b="0" strike="noStrike" spc="-1">
              <a:latin typeface="Arial"/>
            </a:endParaRPr>
          </a:p>
        </p:txBody>
      </p:sp>
      <p:sp>
        <p:nvSpPr>
          <p:cNvPr id="152" name="CustomShape 4"/>
          <p:cNvSpPr/>
          <p:nvPr/>
        </p:nvSpPr>
        <p:spPr>
          <a:xfrm>
            <a:off x="6954120" y="4582440"/>
            <a:ext cx="4469040" cy="1736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IN" sz="1800" b="1" strike="noStrike" spc="-1">
                <a:solidFill>
                  <a:srgbClr val="000000"/>
                </a:solidFill>
                <a:latin typeface="Calibri"/>
              </a:rPr>
              <a:t>Id_code</a:t>
            </a:r>
            <a:r>
              <a:rPr lang="en-IN" sz="1800" b="0" strike="noStrike" spc="-1">
                <a:solidFill>
                  <a:srgbClr val="000000"/>
                </a:solidFill>
                <a:latin typeface="Calibri"/>
              </a:rPr>
              <a:t>: Name of the image</a:t>
            </a:r>
            <a:endParaRPr lang="en-IN" sz="1800" b="0" strike="noStrike" spc="-1">
              <a:latin typeface="Arial"/>
            </a:endParaRPr>
          </a:p>
          <a:p>
            <a:pPr marL="285840" indent="-285480">
              <a:lnSpc>
                <a:spcPct val="100000"/>
              </a:lnSpc>
              <a:buClr>
                <a:srgbClr val="000000"/>
              </a:buClr>
              <a:buFont typeface="Arial"/>
              <a:buChar char="•"/>
            </a:pPr>
            <a:r>
              <a:rPr lang="en-IN" sz="1800" b="1" strike="noStrike" spc="-1">
                <a:solidFill>
                  <a:srgbClr val="000000"/>
                </a:solidFill>
                <a:latin typeface="Calibri"/>
              </a:rPr>
              <a:t>Diagnosis</a:t>
            </a:r>
            <a:r>
              <a:rPr lang="en-IN" sz="1800" b="0" strike="noStrike" spc="-1">
                <a:solidFill>
                  <a:srgbClr val="000000"/>
                </a:solidFill>
                <a:latin typeface="Calibri"/>
              </a:rPr>
              <a:t>: Labeled scale (0-4) for the image</a:t>
            </a:r>
            <a:endParaRPr lang="en-IN" sz="1800" b="0" strike="noStrike" spc="-1">
              <a:latin typeface="Arial"/>
            </a:endParaRPr>
          </a:p>
          <a:p>
            <a:pPr marL="285840" indent="-285480">
              <a:lnSpc>
                <a:spcPct val="100000"/>
              </a:lnSpc>
              <a:buClr>
                <a:srgbClr val="000000"/>
              </a:buClr>
              <a:buFont typeface="Arial"/>
              <a:buChar char="•"/>
            </a:pPr>
            <a:r>
              <a:rPr lang="en-IN" sz="1800" b="1" strike="noStrike" spc="-1">
                <a:solidFill>
                  <a:srgbClr val="000000"/>
                </a:solidFill>
                <a:latin typeface="Calibri"/>
              </a:rPr>
              <a:t>Data_augm</a:t>
            </a:r>
            <a:r>
              <a:rPr lang="en-IN" sz="1800" b="0" strike="noStrike" spc="-1">
                <a:solidFill>
                  <a:srgbClr val="000000"/>
                </a:solidFill>
                <a:latin typeface="Calibri"/>
              </a:rPr>
              <a:t>: Path to the image generated during data augmentation. Id_code will be NaN here.</a:t>
            </a:r>
            <a:endParaRPr lang="en-IN" sz="1800" b="0" strike="noStrike" spc="-1">
              <a:latin typeface="Arial"/>
            </a:endParaRPr>
          </a:p>
        </p:txBody>
      </p:sp>
      <p:pic>
        <p:nvPicPr>
          <p:cNvPr id="153" name="Picture 9"/>
          <p:cNvPicPr/>
          <p:nvPr/>
        </p:nvPicPr>
        <p:blipFill>
          <a:blip r:embed="rId3"/>
          <a:stretch/>
        </p:blipFill>
        <p:spPr>
          <a:xfrm>
            <a:off x="6997680" y="1431360"/>
            <a:ext cx="4382640" cy="2617200"/>
          </a:xfrm>
          <a:prstGeom prst="rect">
            <a:avLst/>
          </a:prstGeom>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Shape 1"/>
          <p:cNvSpPr txBox="1"/>
          <p:nvPr/>
        </p:nvSpPr>
        <p:spPr>
          <a:xfrm>
            <a:off x="692640" y="374400"/>
            <a:ext cx="10806120" cy="782280"/>
          </a:xfrm>
          <a:prstGeom prst="rect">
            <a:avLst/>
          </a:prstGeom>
          <a:noFill/>
          <a:ln>
            <a:noFill/>
          </a:ln>
        </p:spPr>
        <p:txBody>
          <a:bodyPr anchor="ctr">
            <a:normAutofit/>
          </a:bodyPr>
          <a:lstStyle/>
          <a:p>
            <a:pPr algn="ctr">
              <a:lnSpc>
                <a:spcPct val="90000"/>
              </a:lnSpc>
            </a:pPr>
            <a:r>
              <a:rPr lang="en-US" sz="4800" b="0" strike="noStrike" spc="-1">
                <a:solidFill>
                  <a:srgbClr val="2F5597"/>
                </a:solidFill>
                <a:latin typeface="Times New Roman"/>
              </a:rPr>
              <a:t>Preprocessing – Classification Model</a:t>
            </a:r>
            <a:endParaRPr lang="en-US" sz="4800" b="0" strike="noStrike" spc="-1">
              <a:solidFill>
                <a:srgbClr val="000000"/>
              </a:solidFill>
              <a:latin typeface="Calibri"/>
            </a:endParaRPr>
          </a:p>
        </p:txBody>
      </p:sp>
      <p:sp>
        <p:nvSpPr>
          <p:cNvPr id="155" name="CustomShape 2"/>
          <p:cNvSpPr/>
          <p:nvPr/>
        </p:nvSpPr>
        <p:spPr>
          <a:xfrm>
            <a:off x="136080" y="2037960"/>
            <a:ext cx="5959440" cy="3382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marL="285840" indent="-285480">
              <a:lnSpc>
                <a:spcPct val="100000"/>
              </a:lnSpc>
              <a:buClr>
                <a:srgbClr val="000000"/>
              </a:buClr>
              <a:buFont typeface="Arial"/>
              <a:buChar char="•"/>
            </a:pPr>
            <a:r>
              <a:rPr lang="en-IN" sz="1800" b="0" strike="noStrike" spc="-1">
                <a:solidFill>
                  <a:srgbClr val="000000"/>
                </a:solidFill>
                <a:latin typeface="Times New Roman"/>
              </a:rPr>
              <a:t>Data set has a high volume of images with no DR in them, i.e. with label 0. </a:t>
            </a:r>
            <a:endParaRPr lang="en-IN" sz="1800" b="0" strike="noStrike" spc="-1">
              <a:latin typeface="Arial"/>
            </a:endParaRPr>
          </a:p>
          <a:p>
            <a:pPr>
              <a:lnSpc>
                <a:spcPct val="100000"/>
              </a:lnSpc>
            </a:pPr>
            <a:endParaRPr lang="en-IN" sz="1800" b="0" strike="noStrike" spc="-1">
              <a:latin typeface="Arial"/>
            </a:endParaRPr>
          </a:p>
          <a:p>
            <a:pPr marL="285840" indent="-285480">
              <a:lnSpc>
                <a:spcPct val="100000"/>
              </a:lnSpc>
              <a:buClr>
                <a:srgbClr val="000000"/>
              </a:buClr>
              <a:buFont typeface="Arial"/>
              <a:buChar char="•"/>
            </a:pPr>
            <a:r>
              <a:rPr lang="en-IN" sz="1800" b="0" strike="noStrike" spc="-1">
                <a:solidFill>
                  <a:srgbClr val="000000"/>
                </a:solidFill>
                <a:latin typeface="Times New Roman"/>
              </a:rPr>
              <a:t>This causes a high imbalance in the data set causing </a:t>
            </a:r>
            <a:r>
              <a:rPr lang="en-IN" sz="1800" b="1" strike="noStrike" spc="-1">
                <a:solidFill>
                  <a:srgbClr val="000000"/>
                </a:solidFill>
                <a:latin typeface="Times New Roman"/>
              </a:rPr>
              <a:t>class imbalance problem</a:t>
            </a:r>
            <a:r>
              <a:rPr lang="en-IN" sz="1800" b="0" strike="noStrike" spc="-1">
                <a:solidFill>
                  <a:srgbClr val="000000"/>
                </a:solidFill>
                <a:latin typeface="Times New Roman"/>
              </a:rPr>
              <a:t>.</a:t>
            </a:r>
            <a:endParaRPr lang="en-IN" sz="1800" b="0" strike="noStrike" spc="-1">
              <a:latin typeface="Arial"/>
            </a:endParaRPr>
          </a:p>
          <a:p>
            <a:pPr>
              <a:lnSpc>
                <a:spcPct val="100000"/>
              </a:lnSpc>
            </a:pPr>
            <a:endParaRPr lang="en-IN" sz="1800" b="0" strike="noStrike" spc="-1">
              <a:latin typeface="Arial"/>
            </a:endParaRPr>
          </a:p>
          <a:p>
            <a:pPr marL="285840" indent="-285480">
              <a:lnSpc>
                <a:spcPct val="100000"/>
              </a:lnSpc>
              <a:buClr>
                <a:srgbClr val="000000"/>
              </a:buClr>
              <a:buFont typeface="Arial"/>
              <a:buChar char="•"/>
            </a:pPr>
            <a:r>
              <a:rPr lang="en-IN" sz="1800" b="0" strike="noStrike" spc="-1">
                <a:solidFill>
                  <a:srgbClr val="000000"/>
                </a:solidFill>
                <a:latin typeface="Times New Roman"/>
              </a:rPr>
              <a:t>We generated images using data augmentation for each of the class. Data augmentation techniques mostly use geometric transformations and only create rotated and scaled samples, and do not introduce samples with lesions having morphological variations.</a:t>
            </a:r>
            <a:endParaRPr lang="en-IN" sz="1800" b="0" strike="noStrike" spc="-1">
              <a:latin typeface="Arial"/>
            </a:endParaRPr>
          </a:p>
          <a:p>
            <a:pPr>
              <a:lnSpc>
                <a:spcPct val="100000"/>
              </a:lnSpc>
            </a:pPr>
            <a:endParaRPr lang="en-IN" sz="1800" b="0" strike="noStrike" spc="-1">
              <a:latin typeface="Arial"/>
            </a:endParaRPr>
          </a:p>
        </p:txBody>
      </p:sp>
      <p:pic>
        <p:nvPicPr>
          <p:cNvPr id="156" name="Picture 3"/>
          <p:cNvPicPr/>
          <p:nvPr/>
        </p:nvPicPr>
        <p:blipFill>
          <a:blip r:embed="rId2"/>
          <a:stretch/>
        </p:blipFill>
        <p:spPr>
          <a:xfrm>
            <a:off x="6095880" y="1586160"/>
            <a:ext cx="5855400" cy="4319640"/>
          </a:xfrm>
          <a:prstGeom prst="rect">
            <a:avLst/>
          </a:prstGeom>
          <a:ln>
            <a:noFill/>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4373</TotalTime>
  <Words>1872</Words>
  <Application>Microsoft Office PowerPoint</Application>
  <PresentationFormat>Widescreen</PresentationFormat>
  <Paragraphs>210</Paragraphs>
  <Slides>33</Slides>
  <Notes>0</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33</vt:i4>
      </vt:variant>
    </vt:vector>
  </HeadingPairs>
  <TitlesOfParts>
    <vt:vector size="47" baseType="lpstr">
      <vt:lpstr>-apple-system</vt:lpstr>
      <vt:lpstr>Arial</vt:lpstr>
      <vt:lpstr>Calibri</vt:lpstr>
      <vt:lpstr>Calibri Light</vt:lpstr>
      <vt:lpstr>CharisSIL</vt:lpstr>
      <vt:lpstr>Helvetica Neue</vt:lpstr>
      <vt:lpstr>Inter</vt:lpstr>
      <vt:lpstr>StarSymbol</vt:lpstr>
      <vt:lpstr>Symbol</vt:lpstr>
      <vt:lpstr>Times New Roman</vt:lpstr>
      <vt:lpstr>Wingdings</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Diabetic Retinopathy Detection</dc:title>
  <dc:subject/>
  <dc:creator>MAYANK</dc:creator>
  <dc:description/>
  <cp:lastModifiedBy>MAYANK JAIN</cp:lastModifiedBy>
  <cp:revision>124</cp:revision>
  <dcterms:created xsi:type="dcterms:W3CDTF">2020-11-05T17:36:04Z</dcterms:created>
  <dcterms:modified xsi:type="dcterms:W3CDTF">2021-05-06T06:29:42Z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Widescreen</vt:lpwstr>
  </property>
  <property fmtid="{D5CDD505-2E9C-101B-9397-08002B2CF9AE}" pid="9" name="ScaleCrop">
    <vt:bool>false</vt:bool>
  </property>
  <property fmtid="{D5CDD505-2E9C-101B-9397-08002B2CF9AE}" pid="10" name="ShareDoc">
    <vt:bool>false</vt:bool>
  </property>
  <property fmtid="{D5CDD505-2E9C-101B-9397-08002B2CF9AE}" pid="11" name="Slides">
    <vt:i4>33</vt:i4>
  </property>
</Properties>
</file>